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81" r:id="rId4"/>
    <p:sldId id="282" r:id="rId5"/>
    <p:sldId id="283" r:id="rId6"/>
    <p:sldId id="260" r:id="rId7"/>
    <p:sldId id="262" r:id="rId8"/>
    <p:sldId id="265" r:id="rId9"/>
    <p:sldId id="300" r:id="rId10"/>
    <p:sldId id="298" r:id="rId11"/>
    <p:sldId id="299" r:id="rId12"/>
    <p:sldId id="266" r:id="rId13"/>
    <p:sldId id="267" r:id="rId14"/>
    <p:sldId id="284" r:id="rId15"/>
    <p:sldId id="268" r:id="rId16"/>
    <p:sldId id="269" r:id="rId17"/>
    <p:sldId id="263" r:id="rId18"/>
    <p:sldId id="270" r:id="rId19"/>
    <p:sldId id="271" r:id="rId20"/>
    <p:sldId id="280" r:id="rId21"/>
    <p:sldId id="285" r:id="rId22"/>
    <p:sldId id="286" r:id="rId23"/>
    <p:sldId id="287" r:id="rId24"/>
    <p:sldId id="288" r:id="rId25"/>
    <p:sldId id="289" r:id="rId26"/>
    <p:sldId id="290" r:id="rId27"/>
    <p:sldId id="291" r:id="rId28"/>
    <p:sldId id="297" r:id="rId29"/>
    <p:sldId id="272" r:id="rId30"/>
    <p:sldId id="273" r:id="rId31"/>
    <p:sldId id="294" r:id="rId32"/>
    <p:sldId id="296" r:id="rId33"/>
    <p:sldId id="274" r:id="rId34"/>
    <p:sldId id="275" r:id="rId35"/>
    <p:sldId id="276" r:id="rId36"/>
    <p:sldId id="277" r:id="rId37"/>
    <p:sldId id="292" r:id="rId38"/>
    <p:sldId id="293" r:id="rId39"/>
    <p:sldId id="278" r:id="rId40"/>
    <p:sldId id="279" r:id="rId4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LER AYDIN" initials="DA" lastIdx="1" clrIdx="0">
    <p:extLst>
      <p:ext uri="{19B8F6BF-5375-455C-9EA6-DF929625EA0E}">
        <p15:presenceInfo xmlns:p15="http://schemas.microsoft.com/office/powerpoint/2012/main" userId="S-1-5-21-2488487549-2028976267-260333988-1450" providerId="AD"/>
      </p:ext>
    </p:extLst>
  </p:cmAuthor>
  <p:cmAuthor id="2" name="Kevser TARI SELÇUK" initials="KTS" lastIdx="2" clrIdx="1">
    <p:extLst>
      <p:ext uri="{19B8F6BF-5375-455C-9EA6-DF929625EA0E}">
        <p15:presenceInfo xmlns:p15="http://schemas.microsoft.com/office/powerpoint/2012/main" userId="51792abdd7096eea" providerId="Windows Live"/>
      </p:ext>
    </p:extLst>
  </p:cmAuthor>
  <p:cmAuthor id="3" name="BERNA AKAY" initials="BA" lastIdx="1" clrIdx="2">
    <p:extLst>
      <p:ext uri="{19B8F6BF-5375-455C-9EA6-DF929625EA0E}">
        <p15:presenceInfo xmlns:p15="http://schemas.microsoft.com/office/powerpoint/2012/main" userId="S-1-5-21-2488487549-2028976267-260333988-1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6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ser TARI SELÇUK" userId="51792abdd7096eea" providerId="LiveId" clId="{CD75A08D-4BED-4B5A-A9FC-C86EBC89AE72}"/>
    <pc:docChg chg="custSel addSld delSld modSld">
      <pc:chgData name="Kevser TARI SELÇUK" userId="51792abdd7096eea" providerId="LiveId" clId="{CD75A08D-4BED-4B5A-A9FC-C86EBC89AE72}" dt="2023-09-21T10:00:54.548" v="584" actId="1076"/>
      <pc:docMkLst>
        <pc:docMk/>
      </pc:docMkLst>
      <pc:sldChg chg="modSp mod">
        <pc:chgData name="Kevser TARI SELÇUK" userId="51792abdd7096eea" providerId="LiveId" clId="{CD75A08D-4BED-4B5A-A9FC-C86EBC89AE72}" dt="2023-09-21T09:51:05.897" v="386" actId="20577"/>
        <pc:sldMkLst>
          <pc:docMk/>
          <pc:sldMk cId="1274556228" sldId="265"/>
        </pc:sldMkLst>
        <pc:spChg chg="mod">
          <ac:chgData name="Kevser TARI SELÇUK" userId="51792abdd7096eea" providerId="LiveId" clId="{CD75A08D-4BED-4B5A-A9FC-C86EBC89AE72}" dt="2023-09-21T09:51:05.897" v="386" actId="20577"/>
          <ac:spMkLst>
            <pc:docMk/>
            <pc:sldMk cId="1274556228" sldId="265"/>
            <ac:spMk id="2" creationId="{00000000-0000-0000-0000-000000000000}"/>
          </ac:spMkLst>
        </pc:spChg>
      </pc:sldChg>
      <pc:sldChg chg="modSp mod">
        <pc:chgData name="Kevser TARI SELÇUK" userId="51792abdd7096eea" providerId="LiveId" clId="{CD75A08D-4BED-4B5A-A9FC-C86EBC89AE72}" dt="2023-09-21T09:56:50.502" v="549" actId="6549"/>
        <pc:sldMkLst>
          <pc:docMk/>
          <pc:sldMk cId="167080381" sldId="267"/>
        </pc:sldMkLst>
        <pc:spChg chg="mod">
          <ac:chgData name="Kevser TARI SELÇUK" userId="51792abdd7096eea" providerId="LiveId" clId="{CD75A08D-4BED-4B5A-A9FC-C86EBC89AE72}" dt="2023-09-21T09:56:50.502" v="549" actId="6549"/>
          <ac:spMkLst>
            <pc:docMk/>
            <pc:sldMk cId="167080381" sldId="267"/>
            <ac:spMk id="2" creationId="{00000000-0000-0000-0000-000000000000}"/>
          </ac:spMkLst>
        </pc:spChg>
      </pc:sldChg>
      <pc:sldChg chg="modSp mod">
        <pc:chgData name="Kevser TARI SELÇUK" userId="51792abdd7096eea" providerId="LiveId" clId="{CD75A08D-4BED-4B5A-A9FC-C86EBC89AE72}" dt="2023-09-21T09:27:08.970" v="97" actId="13926"/>
        <pc:sldMkLst>
          <pc:docMk/>
          <pc:sldMk cId="2275092229" sldId="277"/>
        </pc:sldMkLst>
        <pc:spChg chg="mod">
          <ac:chgData name="Kevser TARI SELÇUK" userId="51792abdd7096eea" providerId="LiveId" clId="{CD75A08D-4BED-4B5A-A9FC-C86EBC89AE72}" dt="2023-09-21T09:27:08.970" v="97" actId="13926"/>
          <ac:spMkLst>
            <pc:docMk/>
            <pc:sldMk cId="2275092229" sldId="277"/>
            <ac:spMk id="2" creationId="{00000000-0000-0000-0000-000000000000}"/>
          </ac:spMkLst>
        </pc:spChg>
      </pc:sldChg>
      <pc:sldChg chg="modSp mod">
        <pc:chgData name="Kevser TARI SELÇUK" userId="51792abdd7096eea" providerId="LiveId" clId="{CD75A08D-4BED-4B5A-A9FC-C86EBC89AE72}" dt="2023-09-21T10:00:54.548" v="584" actId="1076"/>
        <pc:sldMkLst>
          <pc:docMk/>
          <pc:sldMk cId="1868637130" sldId="279"/>
        </pc:sldMkLst>
        <pc:spChg chg="mod">
          <ac:chgData name="Kevser TARI SELÇUK" userId="51792abdd7096eea" providerId="LiveId" clId="{CD75A08D-4BED-4B5A-A9FC-C86EBC89AE72}" dt="2023-09-21T10:00:54.548" v="584" actId="1076"/>
          <ac:spMkLst>
            <pc:docMk/>
            <pc:sldMk cId="1868637130" sldId="279"/>
            <ac:spMk id="2" creationId="{00000000-0000-0000-0000-000000000000}"/>
          </ac:spMkLst>
        </pc:spChg>
      </pc:sldChg>
      <pc:sldChg chg="addSp modSp mod">
        <pc:chgData name="Kevser TARI SELÇUK" userId="51792abdd7096eea" providerId="LiveId" clId="{CD75A08D-4BED-4B5A-A9FC-C86EBC89AE72}" dt="2023-09-21T09:50:07.807" v="378" actId="1076"/>
        <pc:sldMkLst>
          <pc:docMk/>
          <pc:sldMk cId="3661814978" sldId="282"/>
        </pc:sldMkLst>
        <pc:spChg chg="add mod">
          <ac:chgData name="Kevser TARI SELÇUK" userId="51792abdd7096eea" providerId="LiveId" clId="{CD75A08D-4BED-4B5A-A9FC-C86EBC89AE72}" dt="2023-09-21T09:50:07.807" v="378" actId="1076"/>
          <ac:spMkLst>
            <pc:docMk/>
            <pc:sldMk cId="3661814978" sldId="282"/>
            <ac:spMk id="2" creationId="{963BC634-1EE0-7E74-C4D4-2183FDEB9998}"/>
          </ac:spMkLst>
        </pc:spChg>
        <pc:spChg chg="mod">
          <ac:chgData name="Kevser TARI SELÇUK" userId="51792abdd7096eea" providerId="LiveId" clId="{CD75A08D-4BED-4B5A-A9FC-C86EBC89AE72}" dt="2023-09-21T09:50:03.007" v="376" actId="1076"/>
          <ac:spMkLst>
            <pc:docMk/>
            <pc:sldMk cId="3661814978" sldId="282"/>
            <ac:spMk id="7" creationId="{00000000-0000-0000-0000-000000000000}"/>
          </ac:spMkLst>
        </pc:spChg>
        <pc:picChg chg="mod">
          <ac:chgData name="Kevser TARI SELÇUK" userId="51792abdd7096eea" providerId="LiveId" clId="{CD75A08D-4BED-4B5A-A9FC-C86EBC89AE72}" dt="2023-09-21T09:50:04.470" v="377" actId="1076"/>
          <ac:picMkLst>
            <pc:docMk/>
            <pc:sldMk cId="3661814978" sldId="282"/>
            <ac:picMk id="4" creationId="{00000000-0000-0000-0000-000000000000}"/>
          </ac:picMkLst>
        </pc:picChg>
      </pc:sldChg>
      <pc:sldChg chg="modSp mod">
        <pc:chgData name="Kevser TARI SELÇUK" userId="51792abdd7096eea" providerId="LiveId" clId="{CD75A08D-4BED-4B5A-A9FC-C86EBC89AE72}" dt="2023-09-21T09:50:16.818" v="382" actId="20577"/>
        <pc:sldMkLst>
          <pc:docMk/>
          <pc:sldMk cId="3609823047" sldId="283"/>
        </pc:sldMkLst>
        <pc:spChg chg="mod">
          <ac:chgData name="Kevser TARI SELÇUK" userId="51792abdd7096eea" providerId="LiveId" clId="{CD75A08D-4BED-4B5A-A9FC-C86EBC89AE72}" dt="2023-09-21T09:50:16.818" v="382" actId="20577"/>
          <ac:spMkLst>
            <pc:docMk/>
            <pc:sldMk cId="3609823047" sldId="283"/>
            <ac:spMk id="2" creationId="{00000000-0000-0000-0000-000000000000}"/>
          </ac:spMkLst>
        </pc:spChg>
      </pc:sldChg>
      <pc:sldChg chg="modSp mod">
        <pc:chgData name="Kevser TARI SELÇUK" userId="51792abdd7096eea" providerId="LiveId" clId="{CD75A08D-4BED-4B5A-A9FC-C86EBC89AE72}" dt="2023-09-21T09:57:07.343" v="550" actId="13926"/>
        <pc:sldMkLst>
          <pc:docMk/>
          <pc:sldMk cId="841855504" sldId="284"/>
        </pc:sldMkLst>
        <pc:spChg chg="mod">
          <ac:chgData name="Kevser TARI SELÇUK" userId="51792abdd7096eea" providerId="LiveId" clId="{CD75A08D-4BED-4B5A-A9FC-C86EBC89AE72}" dt="2023-09-21T09:57:07.343" v="550" actId="13926"/>
          <ac:spMkLst>
            <pc:docMk/>
            <pc:sldMk cId="841855504" sldId="284"/>
            <ac:spMk id="2" creationId="{00000000-0000-0000-0000-000000000000}"/>
          </ac:spMkLst>
        </pc:spChg>
      </pc:sldChg>
      <pc:sldChg chg="modSp mod">
        <pc:chgData name="Kevser TARI SELÇUK" userId="51792abdd7096eea" providerId="LiveId" clId="{CD75A08D-4BED-4B5A-A9FC-C86EBC89AE72}" dt="2023-09-21T09:58:19.842" v="582" actId="13926"/>
        <pc:sldMkLst>
          <pc:docMk/>
          <pc:sldMk cId="396870108" sldId="286"/>
        </pc:sldMkLst>
        <pc:spChg chg="mod">
          <ac:chgData name="Kevser TARI SELÇUK" userId="51792abdd7096eea" providerId="LiveId" clId="{CD75A08D-4BED-4B5A-A9FC-C86EBC89AE72}" dt="2023-09-21T09:58:19.842" v="582" actId="13926"/>
          <ac:spMkLst>
            <pc:docMk/>
            <pc:sldMk cId="396870108" sldId="286"/>
            <ac:spMk id="2" creationId="{00000000-0000-0000-0000-000000000000}"/>
          </ac:spMkLst>
        </pc:spChg>
      </pc:sldChg>
      <pc:sldChg chg="addSp modSp new mod">
        <pc:chgData name="Kevser TARI SELÇUK" userId="51792abdd7096eea" providerId="LiveId" clId="{CD75A08D-4BED-4B5A-A9FC-C86EBC89AE72}" dt="2023-09-21T09:52:46.061" v="396" actId="14100"/>
        <pc:sldMkLst>
          <pc:docMk/>
          <pc:sldMk cId="857269943" sldId="298"/>
        </pc:sldMkLst>
        <pc:spChg chg="add mod">
          <ac:chgData name="Kevser TARI SELÇUK" userId="51792abdd7096eea" providerId="LiveId" clId="{CD75A08D-4BED-4B5A-A9FC-C86EBC89AE72}" dt="2023-09-21T09:52:46.061" v="396" actId="14100"/>
          <ac:spMkLst>
            <pc:docMk/>
            <pc:sldMk cId="857269943" sldId="298"/>
            <ac:spMk id="3" creationId="{DC767C75-3D2F-5F57-758A-34828DF70935}"/>
          </ac:spMkLst>
        </pc:spChg>
        <pc:spChg chg="add mod">
          <ac:chgData name="Kevser TARI SELÇUK" userId="51792abdd7096eea" providerId="LiveId" clId="{CD75A08D-4BED-4B5A-A9FC-C86EBC89AE72}" dt="2023-09-21T09:34:49.193" v="302" actId="20577"/>
          <ac:spMkLst>
            <pc:docMk/>
            <pc:sldMk cId="857269943" sldId="298"/>
            <ac:spMk id="5" creationId="{7B433892-6970-5F5C-7E3F-CEEF92F4AB17}"/>
          </ac:spMkLst>
        </pc:spChg>
        <pc:spChg chg="add mod">
          <ac:chgData name="Kevser TARI SELÇUK" userId="51792abdd7096eea" providerId="LiveId" clId="{CD75A08D-4BED-4B5A-A9FC-C86EBC89AE72}" dt="2023-09-21T09:36:10.339" v="329" actId="1076"/>
          <ac:spMkLst>
            <pc:docMk/>
            <pc:sldMk cId="857269943" sldId="298"/>
            <ac:spMk id="7" creationId="{A30E5C98-21D7-9DE3-8CED-B9EEAF60000B}"/>
          </ac:spMkLst>
        </pc:spChg>
      </pc:sldChg>
      <pc:sldChg chg="addSp delSp modSp new mod">
        <pc:chgData name="Kevser TARI SELÇUK" userId="51792abdd7096eea" providerId="LiveId" clId="{CD75A08D-4BED-4B5A-A9FC-C86EBC89AE72}" dt="2023-09-21T09:52:53.362" v="398" actId="14100"/>
        <pc:sldMkLst>
          <pc:docMk/>
          <pc:sldMk cId="2257770849" sldId="299"/>
        </pc:sldMkLst>
        <pc:spChg chg="add mod">
          <ac:chgData name="Kevser TARI SELÇUK" userId="51792abdd7096eea" providerId="LiveId" clId="{CD75A08D-4BED-4B5A-A9FC-C86EBC89AE72}" dt="2023-09-21T09:52:53.362" v="398" actId="14100"/>
          <ac:spMkLst>
            <pc:docMk/>
            <pc:sldMk cId="2257770849" sldId="299"/>
            <ac:spMk id="3" creationId="{AF4EBF24-AD81-9594-F099-5A8F5DB72755}"/>
          </ac:spMkLst>
        </pc:spChg>
        <pc:spChg chg="add mod">
          <ac:chgData name="Kevser TARI SELÇUK" userId="51792abdd7096eea" providerId="LiveId" clId="{CD75A08D-4BED-4B5A-A9FC-C86EBC89AE72}" dt="2023-09-21T09:36:35.326" v="333" actId="1076"/>
          <ac:spMkLst>
            <pc:docMk/>
            <pc:sldMk cId="2257770849" sldId="299"/>
            <ac:spMk id="5" creationId="{906250E4-1C5F-164D-14BD-07ABF8D85D1F}"/>
          </ac:spMkLst>
        </pc:spChg>
        <pc:spChg chg="add mod">
          <ac:chgData name="Kevser TARI SELÇUK" userId="51792abdd7096eea" providerId="LiveId" clId="{CD75A08D-4BED-4B5A-A9FC-C86EBC89AE72}" dt="2023-09-21T09:36:37.819" v="334" actId="1076"/>
          <ac:spMkLst>
            <pc:docMk/>
            <pc:sldMk cId="2257770849" sldId="299"/>
            <ac:spMk id="7" creationId="{EC1FFFA3-E508-C1E3-C828-E7BBBAF55CBF}"/>
          </ac:spMkLst>
        </pc:spChg>
        <pc:picChg chg="add del mod">
          <ac:chgData name="Kevser TARI SELÇUK" userId="51792abdd7096eea" providerId="LiveId" clId="{CD75A08D-4BED-4B5A-A9FC-C86EBC89AE72}" dt="2023-09-21T09:35:34.308" v="320" actId="478"/>
          <ac:picMkLst>
            <pc:docMk/>
            <pc:sldMk cId="2257770849" sldId="299"/>
            <ac:picMk id="4" creationId="{7CCF9376-0229-E79B-7566-4F5FA40F2043}"/>
          </ac:picMkLst>
        </pc:picChg>
      </pc:sldChg>
      <pc:sldChg chg="addSp modSp new del mod">
        <pc:chgData name="Kevser TARI SELÇUK" userId="51792abdd7096eea" providerId="LiveId" clId="{CD75A08D-4BED-4B5A-A9FC-C86EBC89AE72}" dt="2023-09-21T09:52:22.596" v="390" actId="2696"/>
        <pc:sldMkLst>
          <pc:docMk/>
          <pc:sldMk cId="3072706949" sldId="300"/>
        </pc:sldMkLst>
        <pc:spChg chg="add mod">
          <ac:chgData name="Kevser TARI SELÇUK" userId="51792abdd7096eea" providerId="LiveId" clId="{CD75A08D-4BED-4B5A-A9FC-C86EBC89AE72}" dt="2023-09-21T09:36:57.845" v="344" actId="20577"/>
          <ac:spMkLst>
            <pc:docMk/>
            <pc:sldMk cId="3072706949" sldId="300"/>
            <ac:spMk id="2" creationId="{259BF853-6E96-B8D0-318D-FCD05A47CCDC}"/>
          </ac:spMkLst>
        </pc:spChg>
        <pc:spChg chg="add mod">
          <ac:chgData name="Kevser TARI SELÇUK" userId="51792abdd7096eea" providerId="LiveId" clId="{CD75A08D-4BED-4B5A-A9FC-C86EBC89AE72}" dt="2023-09-21T09:37:15.661" v="354" actId="20577"/>
          <ac:spMkLst>
            <pc:docMk/>
            <pc:sldMk cId="3072706949" sldId="300"/>
            <ac:spMk id="3" creationId="{19D27ACA-7AA9-8756-791F-44D60FCB3BFB}"/>
          </ac:spMkLst>
        </pc:spChg>
        <pc:spChg chg="add mod">
          <ac:chgData name="Kevser TARI SELÇUK" userId="51792abdd7096eea" providerId="LiveId" clId="{CD75A08D-4BED-4B5A-A9FC-C86EBC89AE72}" dt="2023-09-21T09:48:33.149" v="356" actId="1076"/>
          <ac:spMkLst>
            <pc:docMk/>
            <pc:sldMk cId="3072706949" sldId="300"/>
            <ac:spMk id="5" creationId="{88051633-ED8C-A15C-D831-5EB6A9BB6D55}"/>
          </ac:spMkLst>
        </pc:spChg>
      </pc:sldChg>
      <pc:sldChg chg="modSp add mod">
        <pc:chgData name="Kevser TARI SELÇUK" userId="51792abdd7096eea" providerId="LiveId" clId="{CD75A08D-4BED-4B5A-A9FC-C86EBC89AE72}" dt="2023-09-21T09:52:36.828" v="395" actId="14100"/>
        <pc:sldMkLst>
          <pc:docMk/>
          <pc:sldMk cId="4146757014" sldId="300"/>
        </pc:sldMkLst>
        <pc:spChg chg="mod">
          <ac:chgData name="Kevser TARI SELÇUK" userId="51792abdd7096eea" providerId="LiveId" clId="{CD75A08D-4BED-4B5A-A9FC-C86EBC89AE72}" dt="2023-09-21T09:52:36.828" v="395" actId="14100"/>
          <ac:spMkLst>
            <pc:docMk/>
            <pc:sldMk cId="4146757014" sldId="300"/>
            <ac:spMk id="2" creationId="{259BF853-6E96-B8D0-318D-FCD05A47CC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KAPAK">
    <p:spTree>
      <p:nvGrpSpPr>
        <p:cNvPr id="1" name=""/>
        <p:cNvGrpSpPr/>
        <p:nvPr/>
      </p:nvGrpSpPr>
      <p:grpSpPr>
        <a:xfrm>
          <a:off x="0" y="0"/>
          <a:ext cx="0" cy="0"/>
          <a:chOff x="0" y="0"/>
          <a:chExt cx="0" cy="0"/>
        </a:xfrm>
      </p:grpSpPr>
      <p:pic>
        <p:nvPicPr>
          <p:cNvPr id="11" name="POWERPOINT SUNUM-01-01.png" descr="POWERPOINT SUNUM-01-01.png"/>
          <p:cNvPicPr>
            <a:picLocks noChangeAspect="1"/>
          </p:cNvPicPr>
          <p:nvPr/>
        </p:nvPicPr>
        <p:blipFill>
          <a:blip r:embed="rId2"/>
          <a:stretch>
            <a:fillRect/>
          </a:stretch>
        </p:blipFill>
        <p:spPr>
          <a:xfrm>
            <a:off x="0" y="255523"/>
            <a:ext cx="13004800" cy="9750554"/>
          </a:xfrm>
          <a:prstGeom prst="rect">
            <a:avLst/>
          </a:prstGeom>
          <a:ln w="12700">
            <a:miter lim="400000"/>
          </a:ln>
        </p:spPr>
      </p:pic>
      <p:sp>
        <p:nvSpPr>
          <p:cNvPr id="1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Ust ve Alt Baslik">
    <p:spTree>
      <p:nvGrpSpPr>
        <p:cNvPr id="1" name=""/>
        <p:cNvGrpSpPr/>
        <p:nvPr/>
      </p:nvGrpSpPr>
      <p:grpSpPr>
        <a:xfrm>
          <a:off x="0" y="0"/>
          <a:ext cx="0" cy="0"/>
          <a:chOff x="0" y="0"/>
          <a:chExt cx="0" cy="0"/>
        </a:xfrm>
      </p:grpSpPr>
      <p:pic>
        <p:nvPicPr>
          <p:cNvPr id="19" name="UST_BASLIK.png" descr="UST_BASLIK.png"/>
          <p:cNvPicPr>
            <a:picLocks noChangeAspect="1"/>
          </p:cNvPicPr>
          <p:nvPr/>
        </p:nvPicPr>
        <p:blipFill>
          <a:blip r:embed="rId2"/>
          <a:stretch>
            <a:fillRect/>
          </a:stretch>
        </p:blipFill>
        <p:spPr>
          <a:xfrm>
            <a:off x="0" y="-1148"/>
            <a:ext cx="13004800" cy="2145123"/>
          </a:xfrm>
          <a:prstGeom prst="rect">
            <a:avLst/>
          </a:prstGeom>
          <a:ln w="12700">
            <a:miter lim="400000"/>
          </a:ln>
        </p:spPr>
      </p:pic>
      <p:sp>
        <p:nvSpPr>
          <p:cNvPr id="2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2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Başlık Metni</a:t>
            </a:r>
          </a:p>
        </p:txBody>
      </p:sp>
      <p:sp>
        <p:nvSpPr>
          <p:cNvPr id="3" name="Gövde Düzeyi Bir…"/>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abe.bandirma.edu.tr/Content/Web/Yuklemeler/Sayfa/Dosya/14261/9a2b6145-92b6-aa22-bdb6-8b0f9a6beddc.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abe.bandirma.edu.tr/Content/Web/Yuklemeler/Sayfa/Dosya/14261/7e63a6bc-0a57-de1c-4d1e-3584d828deed.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bs.bandirma.edu.tr/oibs/ogrsis/no_query.aspx" TargetMode="External"/><Relationship Id="rId2" Type="http://schemas.openxmlformats.org/officeDocument/2006/relationships/hyperlink" Target="https://obs.bandirma.edu.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ebyonetim.bandirma.edu.tr/Content/Web/Yuklemeler/DosyaYoneticisi/412/files/Har%C3%A7_03_08_202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ebyonetim.bandirma.edu.tr/Content/Web/Yuklemeler/DosyaYoneticisi/676/files/lisansustu_2023_2024_29_08_2023.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posta.bandirma.edu.tr/Kablosuz/Eduroam" TargetMode="External"/><Relationship Id="rId2" Type="http://schemas.openxmlformats.org/officeDocument/2006/relationships/hyperlink" Target="https://eposta.bandirma.edu.tr/EPostaOgre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sabe.bandirma.edu.tr/sa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abe.bandirma.edu.tr/Content/Web/Yuklemeler/Sayfa/Dosya/14261/d23b1b2e-3162-7cd1-996f-79a90eb6f53b.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ktisadi ve İdari Bilimler Fakültesi…"/>
          <p:cNvSpPr txBox="1"/>
          <p:nvPr/>
        </p:nvSpPr>
        <p:spPr>
          <a:xfrm>
            <a:off x="1198179" y="6075473"/>
            <a:ext cx="10983193" cy="305724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r">
              <a:defRPr sz="2500" b="1">
                <a:solidFill>
                  <a:srgbClr val="FFFFFF"/>
                </a:solidFill>
                <a:latin typeface="Arial"/>
                <a:ea typeface="Arial"/>
                <a:cs typeface="Arial"/>
                <a:sym typeface="Arial"/>
              </a:defRPr>
            </a:pPr>
            <a:r>
              <a:rPr lang="tr-TR" sz="3200" b="1" kern="1200" cap="all" dirty="0">
                <a:ln w="3175" cmpd="sng">
                  <a:noFill/>
                </a:ln>
                <a:solidFill>
                  <a:prstClr val="white"/>
                </a:solidFill>
                <a:latin typeface="Arial" panose="020B0604020202020204" pitchFamily="34" charset="0"/>
                <a:ea typeface="+mj-ea"/>
                <a:cs typeface="Arial" panose="020B0604020202020204" pitchFamily="34" charset="0"/>
              </a:rPr>
              <a:t>BANDIRMA ONYEDİ EYLÜL ÜNİVERSİTESİ</a:t>
            </a:r>
            <a:br>
              <a:rPr lang="tr-TR" sz="3200" b="1" kern="1200" cap="all" dirty="0">
                <a:ln w="3175" cmpd="sng">
                  <a:noFill/>
                </a:ln>
                <a:solidFill>
                  <a:prstClr val="white"/>
                </a:solidFill>
                <a:latin typeface="Arial" panose="020B0604020202020204" pitchFamily="34" charset="0"/>
                <a:ea typeface="+mj-ea"/>
                <a:cs typeface="Arial" panose="020B0604020202020204" pitchFamily="34" charset="0"/>
              </a:rPr>
            </a:br>
            <a:r>
              <a:rPr lang="tr-TR" sz="3200" b="1" kern="1200" cap="all" dirty="0">
                <a:ln w="3175" cmpd="sng">
                  <a:noFill/>
                </a:ln>
                <a:solidFill>
                  <a:prstClr val="white"/>
                </a:solidFill>
                <a:latin typeface="Arial" panose="020B0604020202020204" pitchFamily="34" charset="0"/>
                <a:ea typeface="+mj-ea"/>
                <a:cs typeface="Arial" panose="020B0604020202020204" pitchFamily="34" charset="0"/>
              </a:rPr>
              <a:t>SAĞLIK BİLİMLERİ ENSTİTÜSÜ</a:t>
            </a:r>
          </a:p>
          <a:p>
            <a:pPr algn="r">
              <a:defRPr sz="2500" b="1">
                <a:solidFill>
                  <a:srgbClr val="FFFFFF"/>
                </a:solidFill>
                <a:latin typeface="Arial"/>
                <a:ea typeface="Arial"/>
                <a:cs typeface="Arial"/>
                <a:sym typeface="Arial"/>
              </a:defRPr>
            </a:pPr>
            <a:endParaRPr sz="3200" dirty="0">
              <a:latin typeface="Arial" panose="020B0604020202020204" pitchFamily="34" charset="0"/>
              <a:cs typeface="Arial" panose="020B0604020202020204" pitchFamily="34" charset="0"/>
            </a:endParaRPr>
          </a:p>
          <a:p>
            <a:pPr algn="r">
              <a:defRPr sz="2500">
                <a:solidFill>
                  <a:srgbClr val="FFFFFF"/>
                </a:solidFill>
                <a:latin typeface="Arial"/>
                <a:ea typeface="Arial"/>
                <a:cs typeface="Arial"/>
                <a:sym typeface="Arial"/>
              </a:defRPr>
            </a:pPr>
            <a:r>
              <a:rPr lang="tr-TR" sz="3200" dirty="0">
                <a:latin typeface="Arial" panose="020B0604020202020204" pitchFamily="34" charset="0"/>
                <a:cs typeface="Arial" panose="020B0604020202020204" pitchFamily="34" charset="0"/>
              </a:rPr>
              <a:t>2023-2024 EĞİTİM-ÖĞRETİM YILI GÜZ DÖNEMİ</a:t>
            </a:r>
          </a:p>
          <a:p>
            <a:pPr algn="r">
              <a:defRPr sz="2500">
                <a:solidFill>
                  <a:srgbClr val="FFFFFF"/>
                </a:solidFill>
                <a:latin typeface="Arial"/>
                <a:ea typeface="Arial"/>
                <a:cs typeface="Arial"/>
                <a:sym typeface="Arial"/>
              </a:defRPr>
            </a:pPr>
            <a:r>
              <a:rPr lang="tr-TR" sz="3200" dirty="0">
                <a:latin typeface="Arial" panose="020B0604020202020204" pitchFamily="34" charset="0"/>
                <a:cs typeface="Arial" panose="020B0604020202020204" pitchFamily="34" charset="0"/>
              </a:rPr>
              <a:t>LİSANSÜSTÜ EĞİTİM ORYANTASYON SUNUMU</a:t>
            </a:r>
          </a:p>
          <a:p>
            <a:pPr algn="r">
              <a:defRPr sz="2500">
                <a:solidFill>
                  <a:srgbClr val="FFFFFF"/>
                </a:solidFill>
                <a:latin typeface="Arial"/>
                <a:ea typeface="Arial"/>
                <a:cs typeface="Arial"/>
                <a:sym typeface="Arial"/>
              </a:defRPr>
            </a:pPr>
            <a:endParaRPr sz="32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C767C75-3D2F-5F57-758A-34828DF70935}"/>
              </a:ext>
            </a:extLst>
          </p:cNvPr>
          <p:cNvSpPr txBox="1"/>
          <p:nvPr/>
        </p:nvSpPr>
        <p:spPr>
          <a:xfrm>
            <a:off x="2186609" y="2752637"/>
            <a:ext cx="9382539"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dirty="0"/>
              <a:t>Tezli Yüksek lisans programlarına kabul edilen öğrencilerimizin eğitim-öğretim sürecinde izleyeceği adımlar </a:t>
            </a:r>
          </a:p>
        </p:txBody>
      </p:sp>
      <p:sp>
        <p:nvSpPr>
          <p:cNvPr id="5" name="Metin kutusu 4">
            <a:extLst>
              <a:ext uri="{FF2B5EF4-FFF2-40B4-BE49-F238E27FC236}">
                <a16:creationId xmlns:a16="http://schemas.microsoft.com/office/drawing/2014/main" id="{7B433892-6970-5F5C-7E3F-CEEF92F4AB17}"/>
              </a:ext>
            </a:extLst>
          </p:cNvPr>
          <p:cNvSpPr txBox="1"/>
          <p:nvPr/>
        </p:nvSpPr>
        <p:spPr>
          <a:xfrm>
            <a:off x="1630019" y="4646473"/>
            <a:ext cx="9939129"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b="1" dirty="0"/>
              <a:t>Tezli Yüksek Lisans Programı Akış </a:t>
            </a:r>
            <a:r>
              <a:rPr lang="tr-TR" b="1" dirty="0" err="1"/>
              <a:t>Şeması</a:t>
            </a:r>
            <a:r>
              <a:rPr lang="tr-TR" dirty="0" err="1"/>
              <a:t>’nda</a:t>
            </a:r>
            <a:r>
              <a:rPr lang="tr-TR" dirty="0"/>
              <a:t> açıklanmıştır.</a:t>
            </a:r>
          </a:p>
          <a:p>
            <a:endParaRPr lang="tr-TR" dirty="0"/>
          </a:p>
          <a:p>
            <a:r>
              <a:rPr lang="tr-TR" b="1" dirty="0">
                <a:solidFill>
                  <a:srgbClr val="FF0000"/>
                </a:solidFill>
                <a:hlinkClick r:id="rId2">
                  <a:extLst>
                    <a:ext uri="{A12FA001-AC4F-418D-AE19-62706E023703}">
                      <ahyp:hlinkClr xmlns:ahyp="http://schemas.microsoft.com/office/drawing/2018/hyperlinkcolor" val="tx"/>
                    </a:ext>
                  </a:extLst>
                </a:hlinkClick>
              </a:rPr>
              <a:t>Tıklayınız.</a:t>
            </a:r>
            <a:endParaRPr lang="tr-TR" b="1" dirty="0">
              <a:solidFill>
                <a:srgbClr val="FF0000"/>
              </a:solidFill>
            </a:endParaRPr>
          </a:p>
        </p:txBody>
      </p:sp>
    </p:spTree>
    <p:extLst>
      <p:ext uri="{BB962C8B-B14F-4D97-AF65-F5344CB8AC3E}">
        <p14:creationId xmlns:p14="http://schemas.microsoft.com/office/powerpoint/2010/main" val="85726994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F4EBF24-AD81-9594-F099-5A8F5DB72755}"/>
              </a:ext>
            </a:extLst>
          </p:cNvPr>
          <p:cNvSpPr txBox="1"/>
          <p:nvPr/>
        </p:nvSpPr>
        <p:spPr>
          <a:xfrm>
            <a:off x="2292626" y="2303111"/>
            <a:ext cx="8521148"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dirty="0"/>
              <a:t>Tezsiz Yüksek lisans programlarına kabul edilen </a:t>
            </a:r>
            <a:r>
              <a:rPr lang="tr-TR" dirty="0" err="1"/>
              <a:t>ğrencilerimizin</a:t>
            </a:r>
            <a:r>
              <a:rPr lang="tr-TR" dirty="0"/>
              <a:t> eğitim-öğretim sürecinde izleyeceği adımlar</a:t>
            </a:r>
          </a:p>
        </p:txBody>
      </p:sp>
      <p:sp>
        <p:nvSpPr>
          <p:cNvPr id="5" name="Metin kutusu 4">
            <a:extLst>
              <a:ext uri="{FF2B5EF4-FFF2-40B4-BE49-F238E27FC236}">
                <a16:creationId xmlns:a16="http://schemas.microsoft.com/office/drawing/2014/main" id="{906250E4-1C5F-164D-14BD-07ABF8D85D1F}"/>
              </a:ext>
            </a:extLst>
          </p:cNvPr>
          <p:cNvSpPr txBox="1"/>
          <p:nvPr/>
        </p:nvSpPr>
        <p:spPr>
          <a:xfrm>
            <a:off x="1532835" y="4876800"/>
            <a:ext cx="9939129"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b="1" dirty="0"/>
              <a:t>Tezsiz Yüksek Lisans Programı Akış </a:t>
            </a:r>
            <a:r>
              <a:rPr lang="tr-TR" b="1" dirty="0" err="1"/>
              <a:t>Şeması</a:t>
            </a:r>
            <a:r>
              <a:rPr lang="tr-TR" dirty="0" err="1"/>
              <a:t>’nda</a:t>
            </a:r>
            <a:r>
              <a:rPr lang="tr-TR" dirty="0"/>
              <a:t> açıklanmıştır.</a:t>
            </a:r>
          </a:p>
          <a:p>
            <a:endParaRPr lang="tr-TR" dirty="0"/>
          </a:p>
          <a:p>
            <a:r>
              <a:rPr lang="tr-TR" b="1" dirty="0">
                <a:solidFill>
                  <a:srgbClr val="FF0000"/>
                </a:solidFill>
                <a:hlinkClick r:id="rId2">
                  <a:extLst>
                    <a:ext uri="{A12FA001-AC4F-418D-AE19-62706E023703}">
                      <ahyp:hlinkClr xmlns:ahyp="http://schemas.microsoft.com/office/drawing/2018/hyperlinkcolor" val="tx"/>
                    </a:ext>
                  </a:extLst>
                </a:hlinkClick>
              </a:rPr>
              <a:t>Tıklayınız.</a:t>
            </a:r>
            <a:endParaRPr lang="tr-TR" b="1" dirty="0">
              <a:solidFill>
                <a:srgbClr val="FF0000"/>
              </a:solidFill>
            </a:endParaRPr>
          </a:p>
        </p:txBody>
      </p:sp>
    </p:spTree>
    <p:extLst>
      <p:ext uri="{BB962C8B-B14F-4D97-AF65-F5344CB8AC3E}">
        <p14:creationId xmlns:p14="http://schemas.microsoft.com/office/powerpoint/2010/main" val="22577708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7365792" y="302443"/>
            <a:ext cx="5031827"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ile</a:t>
            </a:r>
            <a:r>
              <a:rPr kumimoji="0" lang="tr-TR" sz="2500" b="1" i="0" u="none" strike="noStrike" kern="0" cap="none" spc="0" normalizeH="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 </a:t>
            </a: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6006196"/>
          </a:xfrm>
          <a:prstGeom prst="rect">
            <a:avLst/>
          </a:prstGeom>
        </p:spPr>
        <p:txBody>
          <a:bodyPr wrap="square">
            <a:spAutoFit/>
          </a:bodyPr>
          <a:lstStyle/>
          <a:p>
            <a:pPr lvl="0" algn="just">
              <a:lnSpc>
                <a:spcPct val="110000"/>
              </a:lnSpc>
              <a:spcBef>
                <a:spcPts val="600"/>
              </a:spcBef>
              <a:spcAft>
                <a:spcPts val="600"/>
              </a:spcAft>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OTOMASYONUNA GİRİŞ</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latin typeface="Arial" panose="020B0604020202020204" pitchFamily="34" charset="0"/>
                <a:cs typeface="Arial" panose="020B0604020202020204" pitchFamily="34" charset="0"/>
              </a:rPr>
              <a:t>Sisteme Giriş İçin:  </a:t>
            </a:r>
            <a:r>
              <a:rPr lang="tr-TR" sz="2000" dirty="0">
                <a:ln w="0"/>
                <a:latin typeface="Arial" panose="020B0604020202020204" pitchFamily="34" charset="0"/>
                <a:cs typeface="Arial" panose="020B0604020202020204" pitchFamily="34" charset="0"/>
              </a:rPr>
              <a:t>(Kullanıcı Adı: Öğrenci Numarası. Şifre: TC’nin ilk beş rakamı)</a:t>
            </a:r>
          </a:p>
          <a:p>
            <a:pPr marL="342900" lvl="0" indent="-342900" algn="just">
              <a:lnSpc>
                <a:spcPct val="110000"/>
              </a:lnSpc>
              <a:spcBef>
                <a:spcPts val="600"/>
              </a:spcBef>
              <a:spcAft>
                <a:spcPts val="600"/>
              </a:spcAft>
              <a:buFont typeface="Arial" panose="020B0604020202020204" pitchFamily="34" charset="0"/>
              <a:buChar char="•"/>
            </a:pPr>
            <a:endParaRPr lang="tr-TR" sz="2000" b="1" i="1"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i="1" dirty="0">
                <a:ln w="0"/>
                <a:latin typeface="Arial" panose="020B0604020202020204" pitchFamily="34" charset="0"/>
                <a:cs typeface="Arial" panose="020B0604020202020204" pitchFamily="34" charset="0"/>
              </a:rPr>
              <a:t>Öğrenci Bilgi Sistemine Giriş İçin; </a:t>
            </a:r>
            <a:r>
              <a:rPr lang="tr-TR" sz="2000" b="1" i="1" dirty="0">
                <a:ln w="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TIKLAYINIZ</a:t>
            </a:r>
            <a:endParaRPr lang="tr-TR" sz="2000" b="1" i="1" dirty="0">
              <a:ln w="0"/>
              <a:solidFill>
                <a:srgbClr val="C00000"/>
              </a:solidFill>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b="1" i="1"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Yeni kayıt olup, şifresini değiştirmeyen öğrenciler Öğrenci Otomasyon Sistemine “Kullanıcı Adı ve Şifre (Kullanıcı Adı: Öğrenci Numarası, Şifre: TC Kimlik Numarasının ilk beş hanesi)” ile giriş yaparak ders kayıtlarını yapabilirler.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İlk defa kayıt yaptıran adaylarımız öğrenci numaranızı öğrenmek için </a:t>
            </a:r>
            <a:r>
              <a:rPr lang="tr-TR" sz="2000" b="1" i="1" dirty="0">
                <a:ln w="0"/>
                <a:solidFill>
                  <a:srgbClr val="C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TIKLAYINIZ</a:t>
            </a:r>
            <a:endParaRPr lang="tr-TR" sz="2000" b="1" i="1" dirty="0">
              <a:ln w="0"/>
              <a:solidFill>
                <a:srgbClr val="C00000"/>
              </a:solidFill>
              <a:latin typeface="Arial" panose="020B0604020202020204" pitchFamily="34" charset="0"/>
              <a:cs typeface="Arial" panose="020B0604020202020204" pitchFamily="34" charset="0"/>
            </a:endParaRP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181562368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977463" y="2591900"/>
            <a:ext cx="11420156" cy="3051541"/>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DERS SEÇİMİ</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Ders Kayıtları Öğrenci Otomasyon Sistemi </a:t>
            </a:r>
            <a:r>
              <a:rPr lang="tr-TR" sz="2000" b="1" dirty="0">
                <a:ln w="0"/>
                <a:solidFill>
                  <a:srgbClr val="C00000"/>
                </a:solidFill>
                <a:latin typeface="Arial" panose="020B0604020202020204" pitchFamily="34" charset="0"/>
                <a:cs typeface="Arial" panose="020B0604020202020204" pitchFamily="34" charset="0"/>
              </a:rPr>
              <a:t>https://obs.bandirma.edu.tr </a:t>
            </a:r>
            <a:r>
              <a:rPr lang="tr-TR" sz="2000" dirty="0">
                <a:ln w="0"/>
                <a:latin typeface="Arial" panose="020B0604020202020204" pitchFamily="34" charset="0"/>
                <a:cs typeface="Arial" panose="020B0604020202020204" pitchFamily="34" charset="0"/>
              </a:rPr>
              <a:t>adresi üzerinden       (</a:t>
            </a:r>
            <a:r>
              <a:rPr lang="tr-TR" sz="2000" b="1" dirty="0">
                <a:ln w="0"/>
                <a:latin typeface="Arial" panose="020B0604020202020204" pitchFamily="34" charset="0"/>
                <a:cs typeface="Arial" panose="020B0604020202020204" pitchFamily="34" charset="0"/>
              </a:rPr>
              <a:t>25 Eylül - 1 Ekim 2023</a:t>
            </a:r>
            <a:r>
              <a:rPr lang="tr-TR" sz="2000" dirty="0">
                <a:ln w="0"/>
                <a:latin typeface="Arial" panose="020B0604020202020204" pitchFamily="34" charset="0"/>
                <a:cs typeface="Arial" panose="020B0604020202020204" pitchFamily="34" charset="0"/>
              </a:rPr>
              <a:t>) tarihleri arasında yapılacaktır.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Tezli, Tezsiz  Yüksek Lisans ve Doktora Programına kayıtlı öğrencilerimiz programların ders planlarına özgü zorunlu ve seçmeli dersleri seçmelidir.  </a:t>
            </a:r>
          </a:p>
        </p:txBody>
      </p:sp>
    </p:spTree>
    <p:extLst>
      <p:ext uri="{BB962C8B-B14F-4D97-AF65-F5344CB8AC3E}">
        <p14:creationId xmlns:p14="http://schemas.microsoft.com/office/powerpoint/2010/main" val="1670803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977463" y="2591900"/>
            <a:ext cx="11420156" cy="6036974"/>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DERS SEÇİMİ</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Başarısız olunan zorunlu derslerin tekrar alınması gerekir. Seçmeli derslerden başarısız olan öğrenciler aynı dersleri tekrar alabilecekleri gibi danışman onayıyla farklı seçmeli dersleri de alabilirler. </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Ders dönemini bitiren tezli Yüksek Lisans öğrencileri üçüncü dönemden itibaren Tez Çalışması dersi ve Uzmanlık Alan dersine kayıt yaptırmalıdırlar. </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Öğrencinin ders seçtikten sonra kontrol et butonu ve sonrasında da kesinleştir butonu ile işlemi tamamlaması gereklidir.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latin typeface="Arial" panose="020B0604020202020204" pitchFamily="34" charset="0"/>
                <a:cs typeface="Arial" panose="020B0604020202020204" pitchFamily="34" charset="0"/>
              </a:rPr>
              <a:t>Danışman onayı olmayan ders kayıtları geçersizdir. Ders kayıtları öğrencinin sorumluluğundadır.</a:t>
            </a:r>
          </a:p>
        </p:txBody>
      </p:sp>
    </p:spTree>
    <p:extLst>
      <p:ext uri="{BB962C8B-B14F-4D97-AF65-F5344CB8AC3E}">
        <p14:creationId xmlns:p14="http://schemas.microsoft.com/office/powerpoint/2010/main" val="8418555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1235659"/>
          </a:xfrm>
          <a:prstGeom prst="rect">
            <a:avLst/>
          </a:prstGeom>
        </p:spPr>
        <p:txBody>
          <a:bodyPr wrap="square">
            <a:spAutoFit/>
          </a:bodyPr>
          <a:lstStyle/>
          <a:p>
            <a:pPr marL="342900" lvl="0" indent="-342900" algn="just">
              <a:lnSpc>
                <a:spcPct val="110000"/>
              </a:lnSpc>
              <a:spcBef>
                <a:spcPts val="600"/>
              </a:spcBef>
              <a:spcAft>
                <a:spcPts val="600"/>
              </a:spcAft>
              <a:buFont typeface="Arial" panose="020B0604020202020204" pitchFamily="34" charset="0"/>
              <a:buChar char="•"/>
              <a:defRPr/>
            </a:pPr>
            <a:r>
              <a:rPr lang="tr-TR" sz="2000" dirty="0">
                <a:ln w="0"/>
                <a:latin typeface="Arial" panose="020B0604020202020204" pitchFamily="34" charset="0"/>
                <a:cs typeface="Arial" panose="020B0604020202020204" pitchFamily="34" charset="0"/>
              </a:rPr>
              <a:t>İlk olarak </a:t>
            </a:r>
            <a:r>
              <a:rPr lang="tr-TR" sz="2000" b="1" dirty="0">
                <a:ln w="0"/>
                <a:solidFill>
                  <a:srgbClr val="C00000"/>
                </a:solidFill>
                <a:latin typeface="Arial" panose="020B0604020202020204" pitchFamily="34" charset="0"/>
                <a:cs typeface="Arial" panose="020B0604020202020204" pitchFamily="34" charset="0"/>
              </a:rPr>
              <a:t>https://obs.bandirma.edu.tr </a:t>
            </a:r>
            <a:r>
              <a:rPr lang="tr-TR" sz="2000" dirty="0">
                <a:ln w="0"/>
                <a:latin typeface="Arial" panose="020B0604020202020204" pitchFamily="34" charset="0"/>
                <a:cs typeface="Arial" panose="020B0604020202020204" pitchFamily="34" charset="0"/>
              </a:rPr>
              <a:t>adresine giriş yapınız. Karşınıza aşağıdaki ekran çıkacaktır. Sol tarafa size ait olan bilgileri girerek sisteme giriş yapınız.</a:t>
            </a:r>
          </a:p>
          <a:p>
            <a:pPr marR="0" lvl="0" algn="just" defTabSz="584200" rtl="0" eaLnBrk="1" fontAlgn="auto" latinLnBrk="0" hangingPunct="0">
              <a:lnSpc>
                <a:spcPct val="110000"/>
              </a:lnSpc>
              <a:spcBef>
                <a:spcPts val="600"/>
              </a:spcBef>
              <a:spcAft>
                <a:spcPts val="600"/>
              </a:spcAft>
              <a:buClrTx/>
              <a:buSzTx/>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pic>
        <p:nvPicPr>
          <p:cNvPr id="4" name="image2.jpeg"/>
          <p:cNvPicPr/>
          <p:nvPr/>
        </p:nvPicPr>
        <p:blipFill>
          <a:blip r:embed="rId2" cstate="print">
            <a:extLst>
              <a:ext uri="{28A0092B-C50C-407E-A947-70E740481C1C}">
                <a14:useLocalDpi xmlns:a14="http://schemas.microsoft.com/office/drawing/2010/main" val="0"/>
              </a:ext>
            </a:extLst>
          </a:blip>
          <a:stretch>
            <a:fillRect/>
          </a:stretch>
        </p:blipFill>
        <p:spPr>
          <a:xfrm>
            <a:off x="1272957" y="3827559"/>
            <a:ext cx="10744200" cy="5273599"/>
          </a:xfrm>
          <a:prstGeom prst="rect">
            <a:avLst/>
          </a:prstGeom>
        </p:spPr>
      </p:pic>
    </p:spTree>
    <p:extLst>
      <p:ext uri="{BB962C8B-B14F-4D97-AF65-F5344CB8AC3E}">
        <p14:creationId xmlns:p14="http://schemas.microsoft.com/office/powerpoint/2010/main" val="24808054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193901" y="2402714"/>
            <a:ext cx="10484285" cy="1235659"/>
          </a:xfrm>
          <a:prstGeom prst="rect">
            <a:avLst/>
          </a:prstGeom>
        </p:spPr>
        <p:txBody>
          <a:bodyPr wrap="square">
            <a:spAutoFit/>
          </a:bodyPr>
          <a:lstStyle/>
          <a:p>
            <a:pPr marL="342900" lvl="0" indent="-342900" algn="just">
              <a:lnSpc>
                <a:spcPct val="110000"/>
              </a:lnSpc>
              <a:spcBef>
                <a:spcPts val="600"/>
              </a:spcBef>
              <a:spcAft>
                <a:spcPts val="600"/>
              </a:spcAft>
              <a:buFont typeface="Arial" panose="020B0604020202020204" pitchFamily="34" charset="0"/>
              <a:buChar char="•"/>
              <a:defRPr/>
            </a:pPr>
            <a:r>
              <a:rPr lang="tr-TR" sz="2000" dirty="0">
                <a:ln w="0"/>
                <a:latin typeface="Arial" panose="020B0604020202020204" pitchFamily="34" charset="0"/>
                <a:cs typeface="Arial" panose="020B0604020202020204" pitchFamily="34" charset="0"/>
              </a:rPr>
              <a:t>2- Giriş yaptığınızda karşınıza aşağıdaki ekran çıkacaktır. Bu ekranda sol tarafta yer alan menüde 2. seçenekte bulunan </a:t>
            </a:r>
            <a:r>
              <a:rPr lang="tr-TR" sz="2000" b="1" dirty="0">
                <a:ln w="0"/>
                <a:solidFill>
                  <a:srgbClr val="C00000"/>
                </a:solidFill>
                <a:latin typeface="Arial" panose="020B0604020202020204" pitchFamily="34" charset="0"/>
                <a:cs typeface="Arial" panose="020B0604020202020204" pitchFamily="34" charset="0"/>
              </a:rPr>
              <a:t>‘’Ders ve Dönem İşleri’’ </a:t>
            </a:r>
            <a:r>
              <a:rPr lang="tr-TR" sz="2000" dirty="0">
                <a:ln w="0"/>
                <a:latin typeface="Arial" panose="020B0604020202020204" pitchFamily="34" charset="0"/>
                <a:cs typeface="Arial" panose="020B0604020202020204" pitchFamily="34" charset="0"/>
              </a:rPr>
              <a:t>seçeneğine tıklayınız.</a:t>
            </a:r>
          </a:p>
          <a:p>
            <a:pPr marR="0" lvl="0" algn="just" defTabSz="584200" rtl="0" eaLnBrk="1" fontAlgn="auto" latinLnBrk="0" hangingPunct="0">
              <a:lnSpc>
                <a:spcPct val="110000"/>
              </a:lnSpc>
              <a:spcBef>
                <a:spcPts val="600"/>
              </a:spcBef>
              <a:spcAft>
                <a:spcPts val="600"/>
              </a:spcAft>
              <a:buClrTx/>
              <a:buSzTx/>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pic>
        <p:nvPicPr>
          <p:cNvPr id="4" name="imag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887" y="3592490"/>
            <a:ext cx="10902311" cy="529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8204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9209247" y="302444"/>
            <a:ext cx="3188372"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t>Harfli Başarı Notları</a:t>
            </a:r>
            <a:endParaRPr kumimoji="0" sz="2500" b="1" i="0" u="none" strike="noStrike" kern="0" cap="none" spc="0" normalizeH="0" baseline="0" noProof="0" dirty="0">
              <a:ln>
                <a:noFill/>
              </a:ln>
              <a:solidFill>
                <a:srgbClr val="FFFFFF"/>
              </a:solidFill>
              <a:effectLst/>
              <a:uLnTx/>
              <a:uFillTx/>
              <a:latin typeface="Arial"/>
              <a:cs typeface="Arial"/>
              <a:sym typeface="Arial"/>
            </a:endParaRPr>
          </a:p>
        </p:txBody>
      </p:sp>
      <p:sp>
        <p:nvSpPr>
          <p:cNvPr id="3" name="Dikdörtgen 2"/>
          <p:cNvSpPr/>
          <p:nvPr/>
        </p:nvSpPr>
        <p:spPr>
          <a:xfrm>
            <a:off x="1438165" y="2296961"/>
            <a:ext cx="10102193" cy="400110"/>
          </a:xfrm>
          <a:prstGeom prst="rect">
            <a:avLst/>
          </a:prstGeom>
        </p:spPr>
        <p:txBody>
          <a:bodyPr wrap="square">
            <a:spAutoFit/>
          </a:bodyPr>
          <a:lstStyle/>
          <a:p>
            <a:r>
              <a:rPr lang="tr-TR" sz="2000" dirty="0">
                <a:latin typeface="Arial" panose="020B0604020202020204" pitchFamily="34" charset="0"/>
                <a:cs typeface="Arial" panose="020B0604020202020204" pitchFamily="34" charset="0"/>
              </a:rPr>
              <a:t>3-Aşağıdaki ekrandan ilk seçenekte bulunan </a:t>
            </a:r>
            <a:r>
              <a:rPr lang="tr-TR" sz="2000" b="1" dirty="0">
                <a:solidFill>
                  <a:srgbClr val="C00000"/>
                </a:solidFill>
                <a:latin typeface="Arial" panose="020B0604020202020204" pitchFamily="34" charset="0"/>
                <a:cs typeface="Arial" panose="020B0604020202020204" pitchFamily="34" charset="0"/>
              </a:rPr>
              <a:t>‘’Ders Kayıt‘’</a:t>
            </a:r>
            <a:r>
              <a:rPr lang="tr-TR" sz="2000" dirty="0">
                <a:latin typeface="Arial" panose="020B0604020202020204" pitchFamily="34" charset="0"/>
                <a:cs typeface="Arial" panose="020B0604020202020204" pitchFamily="34" charset="0"/>
              </a:rPr>
              <a:t> butonuna tıklayınız.</a:t>
            </a:r>
          </a:p>
        </p:txBody>
      </p:sp>
      <p:pic>
        <p:nvPicPr>
          <p:cNvPr id="5" name="imag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76" y="2843932"/>
            <a:ext cx="11594369" cy="591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471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923330"/>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marR="0" lvl="0" algn="just" defTabSz="584200" rtl="0" eaLnBrk="1" fontAlgn="auto" latinLnBrk="0" hangingPunct="0">
              <a:lnSpc>
                <a:spcPct val="110000"/>
              </a:lnSpc>
              <a:spcBef>
                <a:spcPts val="600"/>
              </a:spcBef>
              <a:spcAft>
                <a:spcPts val="600"/>
              </a:spcAft>
              <a:buClrTx/>
              <a:buSzTx/>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
        <p:nvSpPr>
          <p:cNvPr id="3" name="Dikdörtgen 2"/>
          <p:cNvSpPr/>
          <p:nvPr/>
        </p:nvSpPr>
        <p:spPr>
          <a:xfrm>
            <a:off x="1097664" y="2084068"/>
            <a:ext cx="10789536" cy="1015663"/>
          </a:xfrm>
          <a:prstGeom prst="rect">
            <a:avLst/>
          </a:prstGeom>
        </p:spPr>
        <p:txBody>
          <a:bodyPr wrap="square">
            <a:spAutoFit/>
          </a:bodyPr>
          <a:lstStyle/>
          <a:p>
            <a:pPr algn="just"/>
            <a:r>
              <a:rPr lang="tr-TR" sz="2000" dirty="0">
                <a:latin typeface="Arial" panose="020B0604020202020204" pitchFamily="34" charset="0"/>
                <a:cs typeface="Arial" panose="020B0604020202020204" pitchFamily="34" charset="0"/>
              </a:rPr>
              <a:t>4-Karşınıza seçilebilecek derslerin bulunduğu ekran çıkacaktır. Bu ekrandan öncelikle ders seçimini yapmak istediğiniz döneme ait ilgili kutucuğunu işaretleyiniz. Ders Seçimini yaparak kesinleştiriniz.</a:t>
            </a:r>
          </a:p>
        </p:txBody>
      </p:sp>
      <p:pic>
        <p:nvPicPr>
          <p:cNvPr id="5" name="imag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91" y="3290805"/>
            <a:ext cx="11322282" cy="577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30623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7692805" y="302443"/>
            <a:ext cx="4704814"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dirty="0">
                <a:latin typeface="Arial" panose="020B0604020202020204" pitchFamily="34" charset="0"/>
                <a:cs typeface="Arial" panose="020B0604020202020204" pitchFamily="34" charset="0"/>
              </a:rPr>
              <a:t>Katkı Payı / Öğrenim Ücretleri </a:t>
            </a:r>
          </a:p>
        </p:txBody>
      </p:sp>
      <p:sp>
        <p:nvSpPr>
          <p:cNvPr id="2" name="Dikdörtgen 1"/>
          <p:cNvSpPr/>
          <p:nvPr/>
        </p:nvSpPr>
        <p:spPr>
          <a:xfrm>
            <a:off x="1402915" y="2591900"/>
            <a:ext cx="10484285" cy="3728649"/>
          </a:xfrm>
          <a:prstGeom prst="rect">
            <a:avLst/>
          </a:prstGeom>
        </p:spPr>
        <p:txBody>
          <a:bodyPr wrap="square">
            <a:spAutoFit/>
          </a:bodyPr>
          <a:lstStyle/>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Yabancı uyruklu öğrenciler, ikinci öğretim öğrencileri, ikinci üniversite okuyan normal öğretim öğrencileri ile normal öğrenim süresinde mezun olamayanlar öğrenim ücretlerini ve katkı paylarını Öğrenci Numarası ile Halk Bankası Şubelerinden veya Halk Bankası İnternet Şubesi / ATM'lerinden yatırılabilirler.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2023-2024 Eğitim Öğretim yılı harç bilgileri için </a:t>
            </a:r>
            <a:r>
              <a:rPr lang="tr-TR" sz="2000" b="1" dirty="0">
                <a:ln w="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TIKLAYINIZ</a:t>
            </a:r>
            <a:endParaRPr lang="tr-TR" sz="2000" b="1" dirty="0">
              <a:ln w="0"/>
              <a:solidFill>
                <a:srgbClr val="C00000"/>
              </a:solidFill>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Ders kayıt işlemlerinin tamamlanabilmesi için katkı payı ve öğrenim ücretlerini yatırılması zorunludur.</a:t>
            </a:r>
          </a:p>
        </p:txBody>
      </p:sp>
    </p:spTree>
    <p:extLst>
      <p:ext uri="{BB962C8B-B14F-4D97-AF65-F5344CB8AC3E}">
        <p14:creationId xmlns:p14="http://schemas.microsoft.com/office/powerpoint/2010/main" val="3724982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arihçe"/>
          <p:cNvSpPr txBox="1"/>
          <p:nvPr/>
        </p:nvSpPr>
        <p:spPr>
          <a:xfrm>
            <a:off x="11177494" y="316343"/>
            <a:ext cx="1220125" cy="45951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r>
              <a:rPr dirty="0" err="1"/>
              <a:t>Tarihçe</a:t>
            </a:r>
            <a:endParaRPr dirty="0"/>
          </a:p>
        </p:txBody>
      </p:sp>
      <p:sp>
        <p:nvSpPr>
          <p:cNvPr id="3" name="Dikdörtgen 2"/>
          <p:cNvSpPr/>
          <p:nvPr/>
        </p:nvSpPr>
        <p:spPr>
          <a:xfrm>
            <a:off x="1565752" y="2174328"/>
            <a:ext cx="10831867" cy="6798721"/>
          </a:xfrm>
          <a:prstGeom prst="rect">
            <a:avLst/>
          </a:prstGeom>
        </p:spPr>
        <p:txBody>
          <a:bodyPr wrap="square">
            <a:spAutoFit/>
          </a:bodyPr>
          <a:lstStyle/>
          <a:p>
            <a:pPr lvl="0" algn="just" defTabSz="914400" hangingPunct="1">
              <a:lnSpc>
                <a:spcPct val="120000"/>
              </a:lnSpc>
              <a:spcBef>
                <a:spcPts val="600"/>
              </a:spcBef>
              <a:spcAft>
                <a:spcPts val="600"/>
              </a:spcAft>
            </a:pPr>
            <a:endParaRPr lang="tr-TR" sz="2000" kern="1200" dirty="0">
              <a:ln w="0"/>
              <a:solidFill>
                <a:prstClr val="black"/>
              </a:solidFill>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kern="1200" dirty="0">
                <a:ln w="0"/>
                <a:solidFill>
                  <a:prstClr val="black"/>
                </a:solidFill>
                <a:latin typeface="Arial" panose="020B0604020202020204" pitchFamily="34" charset="0"/>
                <a:cs typeface="Arial" panose="020B0604020202020204" pitchFamily="34" charset="0"/>
              </a:rPr>
              <a:t>	Enstitümüz, 23 Nisan 2015 tarih ve 29335 sayılı Resmi Gazetede “Yükseköğretim Kurumları Teşkilatı Kanunu ile Bazı Kanun ve Kanun Hükmünde Kararnamelerde Değişiklik Yapılmasına Dair </a:t>
            </a:r>
            <a:r>
              <a:rPr lang="tr-TR" sz="2000" kern="1200" dirty="0" err="1">
                <a:ln w="0"/>
                <a:solidFill>
                  <a:prstClr val="black"/>
                </a:solidFill>
                <a:latin typeface="Arial" panose="020B0604020202020204" pitchFamily="34" charset="0"/>
                <a:cs typeface="Arial" panose="020B0604020202020204" pitchFamily="34" charset="0"/>
              </a:rPr>
              <a:t>Kanun”un</a:t>
            </a:r>
            <a:r>
              <a:rPr lang="tr-TR" sz="2000" kern="1200" dirty="0">
                <a:ln w="0"/>
                <a:solidFill>
                  <a:prstClr val="black"/>
                </a:solidFill>
                <a:latin typeface="Arial" panose="020B0604020202020204" pitchFamily="34" charset="0"/>
                <a:cs typeface="Arial" panose="020B0604020202020204" pitchFamily="34" charset="0"/>
              </a:rPr>
              <a:t> (Kanun No: 6640) 1. Maddesine göre Balıkesir ili Bandırma ilçesinde Bandırma </a:t>
            </a:r>
            <a:r>
              <a:rPr lang="tr-TR" sz="2000" kern="1200" dirty="0" err="1">
                <a:ln w="0"/>
                <a:solidFill>
                  <a:prstClr val="black"/>
                </a:solidFill>
                <a:latin typeface="Arial" panose="020B0604020202020204" pitchFamily="34" charset="0"/>
                <a:cs typeface="Arial" panose="020B0604020202020204" pitchFamily="34" charset="0"/>
              </a:rPr>
              <a:t>Onyedi</a:t>
            </a:r>
            <a:r>
              <a:rPr lang="tr-TR" sz="2000" kern="1200" dirty="0">
                <a:ln w="0"/>
                <a:solidFill>
                  <a:prstClr val="black"/>
                </a:solidFill>
                <a:latin typeface="Arial" panose="020B0604020202020204" pitchFamily="34" charset="0"/>
                <a:cs typeface="Arial" panose="020B0604020202020204" pitchFamily="34" charset="0"/>
              </a:rPr>
              <a:t> Eylül Üniversitesi bünyesinde kurulmuştur. </a:t>
            </a:r>
          </a:p>
          <a:p>
            <a:pPr lvl="0" algn="just" defTabSz="914400" hangingPunct="1">
              <a:lnSpc>
                <a:spcPct val="120000"/>
              </a:lnSpc>
              <a:spcBef>
                <a:spcPts val="600"/>
              </a:spcBef>
              <a:spcAft>
                <a:spcPts val="600"/>
              </a:spcAft>
            </a:pPr>
            <a:r>
              <a:rPr lang="tr-TR" sz="2000" kern="1200" dirty="0">
                <a:ln w="0"/>
                <a:solidFill>
                  <a:prstClr val="black"/>
                </a:solidFill>
                <a:latin typeface="Arial" panose="020B0604020202020204" pitchFamily="34" charset="0"/>
                <a:cs typeface="Arial" panose="020B0604020202020204" pitchFamily="34" charset="0"/>
              </a:rPr>
              <a:t>	Bandırma </a:t>
            </a:r>
            <a:r>
              <a:rPr lang="tr-TR" sz="2000" kern="1200" dirty="0" err="1">
                <a:ln w="0"/>
                <a:solidFill>
                  <a:prstClr val="black"/>
                </a:solidFill>
                <a:latin typeface="Arial" panose="020B0604020202020204" pitchFamily="34" charset="0"/>
                <a:cs typeface="Arial" panose="020B0604020202020204" pitchFamily="34" charset="0"/>
              </a:rPr>
              <a:t>Onyedi</a:t>
            </a:r>
            <a:r>
              <a:rPr lang="tr-TR" sz="2000" kern="1200" dirty="0">
                <a:ln w="0"/>
                <a:solidFill>
                  <a:prstClr val="black"/>
                </a:solidFill>
                <a:latin typeface="Arial" panose="020B0604020202020204" pitchFamily="34" charset="0"/>
                <a:cs typeface="Arial" panose="020B0604020202020204" pitchFamily="34" charset="0"/>
              </a:rPr>
              <a:t> Eylül Üniversitesi Sağlık Bilimleri Enstitüsü adı ile 2018-2019 eğitim-öğretim döneminde akademik faaliyetlerine başlamıştır.</a:t>
            </a:r>
          </a:p>
          <a:p>
            <a:pPr lvl="0" algn="just" defTabSz="914400" hangingPunct="1">
              <a:lnSpc>
                <a:spcPct val="120000"/>
              </a:lnSpc>
              <a:spcBef>
                <a:spcPts val="600"/>
              </a:spcBef>
              <a:spcAft>
                <a:spcPts val="600"/>
              </a:spcAft>
            </a:pPr>
            <a:r>
              <a:rPr lang="tr-TR" sz="2000" kern="1200" dirty="0">
                <a:ln w="0"/>
                <a:solidFill>
                  <a:prstClr val="black"/>
                </a:solidFill>
                <a:latin typeface="Arial" panose="020B0604020202020204" pitchFamily="34" charset="0"/>
                <a:cs typeface="Arial" panose="020B0604020202020204" pitchFamily="34" charset="0"/>
              </a:rPr>
              <a:t>	Enstitümüz bünyesinde Hemşirelikte Yönetim Doktora Programı, Beden Eğitimi ve Spor Doktora Programı, Hemşirelikte Yönetim Tezli Yüksek Lisans Programı, Ruh Sağlığı ve Psikiyatri Hemşireliği Tezli Yüksek Lisans Programı, Kadın Sağlığı ve Hastalıkları Hemşireliği Tezli Yüksek Programı, Sosyal Hizmet Tezli Yüksek Lisans Programı, Sağlık Yönetimi Tezli Yüksek Lisans Programı, Anatomi Tezli Yüksek Lisans Programı, Fizyoterapi ve Rehabilitasyon Tezli Yüksek Lisans Programı, Tıbbi Mikrobiyoloji Tezli Yüksek Lisans Programı, Beslenme ve Diyetetik Tezli Yüksek Lisans Programı, Beden Eğitimi ve Spor Tezli Yüksek Lisans Programı ve Beden Eğitimi ve Spor Tezsiz Yüksek Lisans Programı olmak üzere toplam 2 doktora programı, 10 tezli yüksek lisans programı ve 1 tezsiz yüksek lisans programı bulunmaktadır.</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786199"/>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Bilimsel Hazırlık Programı</a:t>
            </a:r>
          </a:p>
          <a:p>
            <a:pPr lvl="0" algn="just">
              <a:lnSpc>
                <a:spcPct val="110000"/>
              </a:lnSpc>
              <a:spcBef>
                <a:spcPts val="600"/>
              </a:spcBef>
              <a:spcAft>
                <a:spcPts val="600"/>
              </a:spcAft>
            </a:pPr>
            <a:r>
              <a:rPr lang="tr-TR" sz="2000" b="1" i="1" dirty="0">
                <a:ln w="0"/>
                <a:latin typeface="Arial" panose="020B0604020202020204" pitchFamily="34" charset="0"/>
                <a:cs typeface="Arial" panose="020B0604020202020204" pitchFamily="34" charset="0"/>
              </a:rPr>
              <a:t>Madde</a:t>
            </a:r>
            <a:r>
              <a:rPr lang="tr-TR" sz="2000" dirty="0">
                <a:ln w="0"/>
                <a:latin typeface="Arial" panose="020B0604020202020204" pitchFamily="34" charset="0"/>
                <a:cs typeface="Arial" panose="020B0604020202020204" pitchFamily="34" charset="0"/>
              </a:rPr>
              <a:t> </a:t>
            </a:r>
            <a:r>
              <a:rPr lang="tr-TR" sz="2000" b="1" i="1" dirty="0">
                <a:ln w="0"/>
                <a:latin typeface="Arial" panose="020B0604020202020204" pitchFamily="34" charset="0"/>
                <a:cs typeface="Arial" panose="020B0604020202020204" pitchFamily="34" charset="0"/>
              </a:rPr>
              <a:t>30</a:t>
            </a:r>
            <a:r>
              <a:rPr lang="tr-TR" sz="2000" dirty="0">
                <a:ln w="0"/>
                <a:latin typeface="Arial" panose="020B0604020202020204" pitchFamily="34" charset="0"/>
                <a:cs typeface="Arial" panose="020B0604020202020204" pitchFamily="34" charset="0"/>
              </a:rPr>
              <a:t> - (1) Lisans ve/veya yüksek lisans derecesini, başvurdukları yüksek lisans veya doktora/sanatta yeterlik programından farklı alanda almış öğrencilere ve lisans ve/veya yüksek lisans derecesini, başvurdukları yükseköğretim kurumu dışındaki yükseköğretim kurumlarından almış olan yüksek lisans ve doktora/sanatta yeterlik öğrencilerine, anabilim/</a:t>
            </a:r>
            <a:r>
              <a:rPr lang="tr-TR" sz="2000" dirty="0" err="1">
                <a:ln w="0"/>
                <a:latin typeface="Arial" panose="020B0604020202020204" pitchFamily="34" charset="0"/>
                <a:cs typeface="Arial" panose="020B0604020202020204" pitchFamily="34" charset="0"/>
              </a:rPr>
              <a:t>anasanat</a:t>
            </a:r>
            <a:r>
              <a:rPr lang="tr-TR" sz="2000" dirty="0">
                <a:ln w="0"/>
                <a:latin typeface="Arial" panose="020B0604020202020204" pitchFamily="34" charset="0"/>
                <a:cs typeface="Arial" panose="020B0604020202020204" pitchFamily="34" charset="0"/>
              </a:rPr>
              <a:t>/bilim/sanat dalı ve program başkanlığının önerisi ve ilgili enstitü yönetim kurulunun kararıyla bilimsel hazırlık programı uygulanabilir.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(2) Bilimsel hazırlık programında geçirilecek süre </a:t>
            </a:r>
            <a:r>
              <a:rPr lang="tr-TR" sz="2000" b="1" dirty="0">
                <a:ln w="0"/>
                <a:latin typeface="Arial" panose="020B0604020202020204" pitchFamily="34" charset="0"/>
                <a:cs typeface="Arial" panose="020B0604020202020204" pitchFamily="34" charset="0"/>
              </a:rPr>
              <a:t>en çok iki yarıyıldır</a:t>
            </a:r>
            <a:r>
              <a:rPr lang="tr-TR" sz="2000" dirty="0">
                <a:ln w="0"/>
                <a:latin typeface="Arial" panose="020B0604020202020204" pitchFamily="34" charset="0"/>
                <a:cs typeface="Arial" panose="020B0604020202020204" pitchFamily="34" charset="0"/>
              </a:rPr>
              <a:t>. Bu süre dönem izinleri dışında uzatılamaz ve süre sonunda başarılı olamayan öğrencinin ilişiği kesilir. Bu programda geçirilen süre yüksek lisans veya doktora programı sürelerine dâhil edilmez.</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(3) Programdaki yüksek lisans öğrencisi bilimsel hazırlık derslerini lisans; doktora/sanatta yeterlik öğrencisi ise lisans ve/veya yüksek lisans derslerinden alır. Ancak, programda alınması gereken zorunlu dersler, ilgili lisansüstü programını tamamlamak için gerekli görülen derslerin yerine geçemez.</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92327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293757"/>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Bilimsel Hazırlık Programı</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(4) Bilimsel hazırlık derslerinin yanında anabilim/</a:t>
            </a:r>
            <a:r>
              <a:rPr lang="tr-TR" sz="2000" dirty="0" err="1">
                <a:ln w="0"/>
                <a:latin typeface="Arial" panose="020B0604020202020204" pitchFamily="34" charset="0"/>
                <a:cs typeface="Arial" panose="020B0604020202020204" pitchFamily="34" charset="0"/>
              </a:rPr>
              <a:t>anasanat</a:t>
            </a:r>
            <a:r>
              <a:rPr lang="tr-TR" sz="2000" dirty="0">
                <a:ln w="0"/>
                <a:latin typeface="Arial" panose="020B0604020202020204" pitchFamily="34" charset="0"/>
                <a:cs typeface="Arial" panose="020B0604020202020204" pitchFamily="34" charset="0"/>
              </a:rPr>
              <a:t>/bilim/sanat dalı ve program başkanlığının önerisi ve ilgili enstitü yönetim kurulu kararıyla, kabul edilmiş olduğu lisansüstü programa ait yüksek lisansta 6 kredi ve karşılığı olan AKTS kredisi, doktorada ise 9 kredi ve karşılığı olan AKTS kredisini aşmayacak şekilde dersler de alınabilir. Bu şekilde alınan ve başarılı olunan dersler, bilimsel hazırlık programını tamamladıktan sonra kabul edilmiş olduğu lisansüstü program derslerinden sayılarak öğrencinin intibakı yapılır.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(5) Programdaki bilimsel hazırlık dersleri kredi toplamı en az 8 en fazla 30’dur. Bu programda, bilimsel hazırlık dersleri dâhil alınabilecek derslerin toplam AKTS kredisi, her bir yarıyıl için 45 AKTS’ den fazla olamaz.</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(6) Bilimsel hazırlık programı öğrencilerinin bu Yönetmeliğe uygun olarak, lisans düzeyindeki devam koşulları geçerli olmak üzere, lisans derslerinden almış oldukları notlar lisans öğrencileri ile aynı ölçütlere göre değerlendirilir. Ancak bu öğrencilerin başarı koşulları, lisansüstü programdaki başarı değerlendirme ölçütlerine göre belirlenir.</a:t>
            </a:r>
          </a:p>
        </p:txBody>
      </p:sp>
    </p:spTree>
    <p:extLst>
      <p:ext uri="{BB962C8B-B14F-4D97-AF65-F5344CB8AC3E}">
        <p14:creationId xmlns:p14="http://schemas.microsoft.com/office/powerpoint/2010/main" val="300214021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3939540"/>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Zorunlu Dersler</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Bilimsel Araştırma Yöntemleri ve Yayın Etiği dersinin tezli yüksek lisans programında verilmesi zorunludur. Doktora programına kayıtlı bir öğrenci bilimsel araştırma teknikleri, araştırma ve yayın etiği konularını içeren bir dersi yüksek lisans programında almadıysa, bu dersi almakla yükümlüdür. </a:t>
            </a:r>
            <a:r>
              <a:rPr lang="tr-TR" sz="2000" i="1" dirty="0">
                <a:ln w="0"/>
                <a:latin typeface="Arial" panose="020B0604020202020204" pitchFamily="34" charset="0"/>
                <a:cs typeface="Arial" panose="020B0604020202020204" pitchFamily="34" charset="0"/>
              </a:rPr>
              <a:t>Madde 22/9</a:t>
            </a:r>
          </a:p>
          <a:p>
            <a:pPr marL="342900" lvl="0" indent="-342900" algn="just">
              <a:lnSpc>
                <a:spcPct val="110000"/>
              </a:lnSpc>
              <a:spcBef>
                <a:spcPts val="600"/>
              </a:spcBef>
              <a:spcAft>
                <a:spcPts val="600"/>
              </a:spcAft>
              <a:buFont typeface="Arial" panose="020B0604020202020204" pitchFamily="34" charset="0"/>
              <a:buChar char="•"/>
            </a:pPr>
            <a:endParaRPr lang="tr-TR" sz="2000" i="1"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Seminer dersi, tezsiz yüksek lisans dışındaki diğer programlarda zorunlu olup öğrencilerin ders döneminde hazırladıkları, bilimsel bir konuyu inceleme ve sözlü olarak sunmayı kapsayan yazılı bir çalışmadır. Değerlendirmesi danışman veya görevli öğretim üyesi tarafından yapılır. </a:t>
            </a:r>
            <a:r>
              <a:rPr lang="tr-TR" sz="2000" i="1" dirty="0">
                <a:ln w="0"/>
                <a:latin typeface="Arial" panose="020B0604020202020204" pitchFamily="34" charset="0"/>
                <a:cs typeface="Arial" panose="020B0604020202020204" pitchFamily="34" charset="0"/>
              </a:rPr>
              <a:t>Madde 22/12</a:t>
            </a:r>
          </a:p>
        </p:txBody>
      </p:sp>
    </p:spTree>
    <p:extLst>
      <p:ext uri="{BB962C8B-B14F-4D97-AF65-F5344CB8AC3E}">
        <p14:creationId xmlns:p14="http://schemas.microsoft.com/office/powerpoint/2010/main" val="3968701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4616648"/>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Zorunlu Dersler</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Uzmanlık Alan dersi tezsiz yüksek lisans dışında diğer programlarda öğretim üyesinin, danışmanlığını yaptığı öğrencilere, çalıştığı bilimsel alandaki bilgi, görgü ve deneyimlerinin aktarılmasını bilimsel etik ve çalışma disiplininin kazandırılmasını, güncel bilimsel yazıları izleyebilme ve değerlendirebilme yeteneğinin geliştirilmesini sağlamaya yönelik teorik bir derstir. Bu dersler, danışmanın atandığı tarihten itibaren öğretim üyesinin talebiyle açılır ve danışmanlık görevi sona erinceye kadar, yarıyıllarda ve yaz tatillerinde de devam eder. </a:t>
            </a:r>
            <a:r>
              <a:rPr lang="tr-TR" sz="2000" i="1" dirty="0">
                <a:ln w="0"/>
                <a:latin typeface="Arial" panose="020B0604020202020204" pitchFamily="34" charset="0"/>
                <a:cs typeface="Arial" panose="020B0604020202020204" pitchFamily="34" charset="0"/>
              </a:rPr>
              <a:t>Madde 22/13</a:t>
            </a:r>
          </a:p>
          <a:p>
            <a:pPr marL="342900" lvl="0" indent="-342900" algn="just">
              <a:lnSpc>
                <a:spcPct val="110000"/>
              </a:lnSpc>
              <a:spcBef>
                <a:spcPts val="600"/>
              </a:spcBef>
              <a:spcAft>
                <a:spcPts val="600"/>
              </a:spcAft>
              <a:buFont typeface="Arial" panose="020B0604020202020204" pitchFamily="34" charset="0"/>
              <a:buChar char="•"/>
            </a:pPr>
            <a:endParaRPr lang="tr-TR" sz="2000" i="1"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Tez, tezli yüksek lisans ve doktora/sanatta yeterlik programlarının amacına yönelik olarak hazırlanan ve ilgili enstitü kurulunca belirlenen formatta yazılan bilimsel bir çalışmadır. </a:t>
            </a:r>
            <a:r>
              <a:rPr lang="tr-TR" sz="2000" i="1" dirty="0">
                <a:ln w="0"/>
                <a:latin typeface="Arial" panose="020B0604020202020204" pitchFamily="34" charset="0"/>
                <a:cs typeface="Arial" panose="020B0604020202020204" pitchFamily="34" charset="0"/>
              </a:rPr>
              <a:t>Madde 22/15 </a:t>
            </a:r>
          </a:p>
        </p:txBody>
      </p:sp>
    </p:spTree>
    <p:extLst>
      <p:ext uri="{BB962C8B-B14F-4D97-AF65-F5344CB8AC3E}">
        <p14:creationId xmlns:p14="http://schemas.microsoft.com/office/powerpoint/2010/main" val="46901232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944641"/>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Tezli Yüksek Lisans </a:t>
            </a:r>
          </a:p>
          <a:p>
            <a:pPr lvl="0" algn="just">
              <a:lnSpc>
                <a:spcPct val="110000"/>
              </a:lnSpc>
              <a:spcBef>
                <a:spcPts val="600"/>
              </a:spcBef>
              <a:spcAft>
                <a:spcPts val="600"/>
              </a:spcAft>
            </a:pPr>
            <a:r>
              <a:rPr lang="tr-TR" sz="2000" b="1" i="1" dirty="0">
                <a:ln w="0"/>
                <a:latin typeface="Arial" panose="020B0604020202020204" pitchFamily="34" charset="0"/>
                <a:cs typeface="Arial" panose="020B0604020202020204" pitchFamily="34" charset="0"/>
              </a:rPr>
              <a:t>Madde 32 </a:t>
            </a:r>
            <a:r>
              <a:rPr lang="tr-TR" sz="2000" dirty="0">
                <a:ln w="0"/>
                <a:latin typeface="Arial" panose="020B0604020202020204" pitchFamily="34" charset="0"/>
                <a:cs typeface="Arial" panose="020B0604020202020204" pitchFamily="34" charset="0"/>
              </a:rPr>
              <a:t>- (1) Tezli yüksek lisans programının süresi bilimsel hazırlıkta geçen süre hariç, kayıt olduğu programa ilişkin derslerin verildiği dönemden başlamak üzere, her dönem için kayıt yaptırıp yaptırmadığına bakılmaksızın dört yarıyıl olup, program en çok altı yarıyılda tamamlanır.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(2) Dört yarıyıl sonunda öğretim planında yer alan kredili derslerini ve seminer dersini başarıyla tamamlayamayan veya bu süre içerisinde Üniversitenin öngördüğü başarı koşullarını/ölçütlerini yerine getiremeyen; azami süreler içerisinde ise tez çalışmasında başarısız olan veya tez savunmasına girmeyen öğrencinin Üniversite ile ilişiği kesilir.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(3) </a:t>
            </a:r>
            <a:r>
              <a:rPr lang="tr-TR" sz="2000" dirty="0" err="1">
                <a:ln w="0"/>
                <a:latin typeface="Arial" panose="020B0604020202020204" pitchFamily="34" charset="0"/>
                <a:cs typeface="Arial" panose="020B0604020202020204" pitchFamily="34" charset="0"/>
              </a:rPr>
              <a:t>ALES’ten</a:t>
            </a:r>
            <a:r>
              <a:rPr lang="tr-TR" sz="2000" dirty="0">
                <a:ln w="0"/>
                <a:latin typeface="Arial" panose="020B0604020202020204" pitchFamily="34" charset="0"/>
                <a:cs typeface="Arial" panose="020B0604020202020204" pitchFamily="34" charset="0"/>
              </a:rPr>
              <a:t> en az 80, </a:t>
            </a:r>
            <a:r>
              <a:rPr lang="tr-TR" sz="2000" dirty="0" err="1">
                <a:ln w="0"/>
                <a:latin typeface="Arial" panose="020B0604020202020204" pitchFamily="34" charset="0"/>
                <a:cs typeface="Arial" panose="020B0604020202020204" pitchFamily="34" charset="0"/>
              </a:rPr>
              <a:t>anasanat</a:t>
            </a:r>
            <a:r>
              <a:rPr lang="tr-TR" sz="2000" dirty="0">
                <a:ln w="0"/>
                <a:latin typeface="Arial" panose="020B0604020202020204" pitchFamily="34" charset="0"/>
                <a:cs typeface="Arial" panose="020B0604020202020204" pitchFamily="34" charset="0"/>
              </a:rPr>
              <a:t> dalları programlarında sanatta yetenek sınavından en az 85, YDS veya eşdeğeri sınavlardan veya Üniversite yabancı dil sınavından en az 65 veya bunların karşılıkları notları alan, </a:t>
            </a:r>
            <a:r>
              <a:rPr lang="tr-TR" sz="2000" dirty="0" err="1">
                <a:ln w="0"/>
                <a:latin typeface="Arial" panose="020B0604020202020204" pitchFamily="34" charset="0"/>
                <a:cs typeface="Arial" panose="020B0604020202020204" pitchFamily="34" charset="0"/>
              </a:rPr>
              <a:t>AGNO’su</a:t>
            </a:r>
            <a:r>
              <a:rPr lang="tr-TR" sz="2000" dirty="0">
                <a:ln w="0"/>
                <a:latin typeface="Arial" panose="020B0604020202020204" pitchFamily="34" charset="0"/>
                <a:cs typeface="Arial" panose="020B0604020202020204" pitchFamily="34" charset="0"/>
              </a:rPr>
              <a:t> 4,00 üzerinden en az 3,00 olan, birinci yarıyıl sonuna kadar tez konusu kabul edilen öğrenciler, tezli yüksek lisans için istenen diğer koşulları da sağlamaları şartıyla üçüncü yarıyıl sonunda tezlerini teslim edebilirler. Bu erken tez teslim koşullarını yerine getiremeyenler, en erken dördüncü yarıyıl sonunda tezlerini teslim edebilirler.</a:t>
            </a:r>
          </a:p>
        </p:txBody>
      </p:sp>
    </p:spTree>
    <p:extLst>
      <p:ext uri="{BB962C8B-B14F-4D97-AF65-F5344CB8AC3E}">
        <p14:creationId xmlns:p14="http://schemas.microsoft.com/office/powerpoint/2010/main" val="325369707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3447098"/>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Tezli Yüksek Lisans </a:t>
            </a:r>
          </a:p>
          <a:p>
            <a:pPr lvl="0" algn="just">
              <a:lnSpc>
                <a:spcPct val="110000"/>
              </a:lnSpc>
              <a:spcBef>
                <a:spcPts val="600"/>
              </a:spcBef>
              <a:spcAft>
                <a:spcPts val="600"/>
              </a:spcAft>
            </a:pPr>
            <a:r>
              <a:rPr lang="tr-TR" sz="2000" b="1" i="1" dirty="0">
                <a:ln w="0"/>
                <a:latin typeface="Arial" panose="020B0604020202020204" pitchFamily="34" charset="0"/>
                <a:cs typeface="Arial" panose="020B0604020202020204" pitchFamily="34" charset="0"/>
              </a:rPr>
              <a:t>Madde 34 </a:t>
            </a:r>
            <a:r>
              <a:rPr lang="tr-TR" sz="2000" dirty="0">
                <a:ln w="0"/>
                <a:latin typeface="Arial" panose="020B0604020202020204" pitchFamily="34" charset="0"/>
                <a:cs typeface="Arial" panose="020B0604020202020204" pitchFamily="34" charset="0"/>
              </a:rPr>
              <a:t>– (1) Tezli yüksek lisans programında ders yükü 21 krediden az 30 krediden çok olmamak koşuluyla en az yedi adet ders, bir seminer ve varsa tamamlayıcı faaliyetlerden/uygulamalardan oluşur. Tezli yüksek lisans programında seminer dâhil tüm derslerden 60 AKTS kredisinin sağlanması gerekir. Tez çalışmasının toplam AKTS kredisi 60’tır.</a:t>
            </a:r>
          </a:p>
          <a:p>
            <a:pPr lvl="0" algn="just">
              <a:lnSpc>
                <a:spcPct val="110000"/>
              </a:lnSpc>
              <a:spcBef>
                <a:spcPts val="600"/>
              </a:spcBef>
              <a:spcAft>
                <a:spcPts val="600"/>
              </a:spcAft>
            </a:pPr>
            <a:r>
              <a:rPr lang="tr-TR" sz="2000" b="1" i="1" dirty="0">
                <a:ln w="0"/>
                <a:latin typeface="Arial" panose="020B0604020202020204" pitchFamily="34" charset="0"/>
                <a:cs typeface="Arial" panose="020B0604020202020204" pitchFamily="34" charset="0"/>
              </a:rPr>
              <a:t>Madde 35 </a:t>
            </a:r>
            <a:r>
              <a:rPr lang="tr-TR" sz="2000" dirty="0">
                <a:ln w="0"/>
                <a:latin typeface="Arial" panose="020B0604020202020204" pitchFamily="34" charset="0"/>
                <a:cs typeface="Arial" panose="020B0604020202020204" pitchFamily="34" charset="0"/>
              </a:rPr>
              <a:t>– (1) Öğrencinin, tezini teslim etmeden önce derslerini, seminerini, kredisini ve AKTS kredisini, varsa tamamlayıcı faaliyetlerini/uygulamalarını başarıyla tamamlaması gerekir.</a:t>
            </a:r>
          </a:p>
        </p:txBody>
      </p:sp>
    </p:spTree>
    <p:extLst>
      <p:ext uri="{BB962C8B-B14F-4D97-AF65-F5344CB8AC3E}">
        <p14:creationId xmlns:p14="http://schemas.microsoft.com/office/powerpoint/2010/main" val="415890114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6463308"/>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Doktora Programı</a:t>
            </a:r>
          </a:p>
          <a:p>
            <a:pPr lvl="0" algn="just">
              <a:lnSpc>
                <a:spcPct val="110000"/>
              </a:lnSpc>
              <a:spcBef>
                <a:spcPts val="600"/>
              </a:spcBef>
              <a:spcAft>
                <a:spcPts val="600"/>
              </a:spcAft>
            </a:pPr>
            <a:r>
              <a:rPr lang="tr-TR" sz="2000" b="1" dirty="0">
                <a:ln w="0"/>
                <a:latin typeface="Arial" panose="020B0604020202020204" pitchFamily="34" charset="0"/>
                <a:cs typeface="Arial" panose="020B0604020202020204" pitchFamily="34" charset="0"/>
              </a:rPr>
              <a:t>Madde 45 </a:t>
            </a:r>
            <a:r>
              <a:rPr lang="tr-TR" sz="2000" dirty="0">
                <a:ln w="0"/>
                <a:latin typeface="Arial" panose="020B0604020202020204" pitchFamily="34" charset="0"/>
                <a:cs typeface="Arial" panose="020B0604020202020204" pitchFamily="34" charset="0"/>
              </a:rPr>
              <a:t>– (1) Doktora programı, bilimsel hazırlıkta geçen süre hariç tezli yüksek lisans derecesi ile kabul edilenler için kayıt olduğu programa ilişkin derslerin verildiği dönemden başlamak üzere, her dönem için kayıt yaptırıp yaptırmadığına bakılmaksızın sekiz yarıyıl olup azami tamamlama süresi on iki yarıyıl; lisans derecesi ile kabul edilenler için on yarıyıl olup azami tamamlama süresi on dört yarıyıldır.</a:t>
            </a:r>
          </a:p>
          <a:p>
            <a:pPr lvl="0" algn="just">
              <a:lnSpc>
                <a:spcPct val="110000"/>
              </a:lnSpc>
              <a:spcBef>
                <a:spcPts val="600"/>
              </a:spcBef>
              <a:spcAft>
                <a:spcPts val="600"/>
              </a:spcAft>
            </a:pPr>
            <a:r>
              <a:rPr lang="tr-TR" sz="2000" b="1" dirty="0">
                <a:ln w="0"/>
                <a:latin typeface="Arial" panose="020B0604020202020204" pitchFamily="34" charset="0"/>
                <a:cs typeface="Arial" panose="020B0604020202020204" pitchFamily="34" charset="0"/>
              </a:rPr>
              <a:t>Madde 47 </a:t>
            </a:r>
            <a:r>
              <a:rPr lang="tr-TR" sz="2000" dirty="0">
                <a:ln w="0"/>
                <a:latin typeface="Arial" panose="020B0604020202020204" pitchFamily="34" charset="0"/>
                <a:cs typeface="Arial" panose="020B0604020202020204" pitchFamily="34" charset="0"/>
              </a:rPr>
              <a:t>– (1) Doktora programı, tezli yüksek lisans derecesi ile kabul edilmiş öğrenciler için toplam yirmi dört krediden ve bir eğitim ve öğretim dönemi 60 </a:t>
            </a:r>
            <a:r>
              <a:rPr lang="tr-TR" sz="2000" dirty="0" err="1">
                <a:ln w="0"/>
                <a:latin typeface="Arial" panose="020B0604020202020204" pitchFamily="34" charset="0"/>
                <a:cs typeface="Arial" panose="020B0604020202020204" pitchFamily="34" charset="0"/>
              </a:rPr>
              <a:t>AKTS’den</a:t>
            </a:r>
            <a:r>
              <a:rPr lang="tr-TR" sz="2000" dirty="0">
                <a:ln w="0"/>
                <a:latin typeface="Arial" panose="020B0604020202020204" pitchFamily="34" charset="0"/>
                <a:cs typeface="Arial" panose="020B0604020202020204" pitchFamily="34" charset="0"/>
              </a:rPr>
              <a:t> az olmamak koşuluyla en az sekiz ders, seminer, yeterlik sınavı, tez önerisi ve tez çalışması olmak üzere en az 240 AKTS kredisinden oluşur. Lisans derecesi ile kabul edilmiş öğrenciler için de en az kırk iki kredilik on dört ders, seminer, yeterlik sınavı, tez önerisi ve tez çalışması olmak üzere toplam en az 300 AKTS kredisinden oluşur.</a:t>
            </a:r>
          </a:p>
          <a:p>
            <a:pPr lvl="0" algn="just">
              <a:lnSpc>
                <a:spcPct val="110000"/>
              </a:lnSpc>
              <a:spcBef>
                <a:spcPts val="600"/>
              </a:spcBef>
              <a:spcAft>
                <a:spcPts val="600"/>
              </a:spcAft>
            </a:pPr>
            <a:r>
              <a:rPr lang="tr-TR" sz="2000" b="1" i="1" dirty="0">
                <a:ln w="0"/>
                <a:latin typeface="Arial" panose="020B0604020202020204" pitchFamily="34" charset="0"/>
                <a:cs typeface="Arial" panose="020B0604020202020204" pitchFamily="34" charset="0"/>
              </a:rPr>
              <a:t>Doktora Yeterlik Sınavı</a:t>
            </a:r>
          </a:p>
          <a:p>
            <a:pPr lvl="0" algn="just">
              <a:lnSpc>
                <a:spcPct val="110000"/>
              </a:lnSpc>
              <a:spcBef>
                <a:spcPts val="600"/>
              </a:spcBef>
              <a:spcAft>
                <a:spcPts val="600"/>
              </a:spcAft>
            </a:pPr>
            <a:r>
              <a:rPr lang="tr-TR" sz="2000" b="1" dirty="0">
                <a:ln w="0"/>
                <a:latin typeface="Arial" panose="020B0604020202020204" pitchFamily="34" charset="0"/>
                <a:cs typeface="Arial" panose="020B0604020202020204" pitchFamily="34" charset="0"/>
              </a:rPr>
              <a:t>Madde 48 </a:t>
            </a:r>
            <a:r>
              <a:rPr lang="tr-TR" sz="2000" dirty="0">
                <a:ln w="0"/>
                <a:latin typeface="Arial" panose="020B0604020202020204" pitchFamily="34" charset="0"/>
                <a:cs typeface="Arial" panose="020B0604020202020204" pitchFamily="34" charset="0"/>
              </a:rPr>
              <a:t>– (1) Doktora yeterlik sınavı, derslerini ve seminerini tamamlayan öğrencinin alanındaki temel konular ve kavramlar ile doktora çalışmasıyla ilgili bilimsel araştırma derinliğine sahip olup olmadığının ölçülmesidir. Bir öğrenci bir yılda en fazla iki kez yeterlik sınavına girer.</a:t>
            </a:r>
          </a:p>
        </p:txBody>
      </p:sp>
    </p:spTree>
    <p:extLst>
      <p:ext uri="{BB962C8B-B14F-4D97-AF65-F5344CB8AC3E}">
        <p14:creationId xmlns:p14="http://schemas.microsoft.com/office/powerpoint/2010/main" val="253668521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213528"/>
            <a:ext cx="10484285" cy="7268080"/>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Tez Süreci</a:t>
            </a:r>
          </a:p>
          <a:p>
            <a:pPr lvl="0" algn="just">
              <a:lnSpc>
                <a:spcPct val="110000"/>
              </a:lnSpc>
              <a:spcBef>
                <a:spcPts val="600"/>
              </a:spcBef>
              <a:spcAft>
                <a:spcPts val="600"/>
              </a:spcAft>
            </a:pPr>
            <a:r>
              <a:rPr lang="tr-TR" sz="2000" b="1" dirty="0">
                <a:ln w="0"/>
                <a:latin typeface="Arial" panose="020B0604020202020204" pitchFamily="34" charset="0"/>
                <a:cs typeface="Arial" panose="020B0604020202020204" pitchFamily="34" charset="0"/>
              </a:rPr>
              <a:t>Madde 49 </a:t>
            </a:r>
            <a:r>
              <a:rPr lang="tr-TR" sz="2000" dirty="0">
                <a:ln w="0"/>
                <a:latin typeface="Arial" panose="020B0604020202020204" pitchFamily="34" charset="0"/>
                <a:cs typeface="Arial" panose="020B0604020202020204" pitchFamily="34" charset="0"/>
              </a:rPr>
              <a:t>– (1) Yeterlik sınavında başarılı bulunan öğrenci için, tez konusuna uygun öğretim üyelerinden oluşan tez izleme komitesi önerisi ilgili anabilim/</a:t>
            </a:r>
            <a:r>
              <a:rPr lang="tr-TR" sz="2000" dirty="0" err="1">
                <a:ln w="0"/>
                <a:latin typeface="Arial" panose="020B0604020202020204" pitchFamily="34" charset="0"/>
                <a:cs typeface="Arial" panose="020B0604020202020204" pitchFamily="34" charset="0"/>
              </a:rPr>
              <a:t>anasanat</a:t>
            </a:r>
            <a:r>
              <a:rPr lang="tr-TR" sz="2000" dirty="0">
                <a:ln w="0"/>
                <a:latin typeface="Arial" panose="020B0604020202020204" pitchFamily="34" charset="0"/>
                <a:cs typeface="Arial" panose="020B0604020202020204" pitchFamily="34" charset="0"/>
              </a:rPr>
              <a:t> dalı başkanlığı tarafından enstitüye bildirilir ve enstitü yönetim kurulu kararıyla kesinleşir.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(4) Doktora yeterlik sınavını başarı ile tamamlayan öğrenci, en geç altı ay içinde, yapacağı araştırmanın amacını, yöntemini ve çalışma planını kapsayan tez önerisini tez izleme komitesi önünde sözlü olarak savunur. Öğrenci, tez önerisi ile ilgili yazılı bir raporu sözlü savunmadan en az on beş gün önce komite üyelerine dağıtır.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(5) Tez izleme komitesi, öğrencinin sunduğu tez önerisinin kabul, düzeltme veya reddedileceğine salt çoğunlukla karar verir. Düzeltme için bir ay süre verilir. Bu süre sonunda kabul veya ret yönünde salt çoğunlukla verilen karar, enstitü anabilim/</a:t>
            </a:r>
            <a:r>
              <a:rPr lang="tr-TR" sz="2000" dirty="0" err="1">
                <a:ln w="0"/>
                <a:latin typeface="Arial" panose="020B0604020202020204" pitchFamily="34" charset="0"/>
                <a:cs typeface="Arial" panose="020B0604020202020204" pitchFamily="34" charset="0"/>
              </a:rPr>
              <a:t>anasanat</a:t>
            </a:r>
            <a:r>
              <a:rPr lang="tr-TR" sz="2000" dirty="0">
                <a:ln w="0"/>
                <a:latin typeface="Arial" panose="020B0604020202020204" pitchFamily="34" charset="0"/>
                <a:cs typeface="Arial" panose="020B0604020202020204" pitchFamily="34" charset="0"/>
              </a:rPr>
              <a:t> dalı başkanlığınca işlemin bitişini izleyen üç gün içinde enstitüye tutanakla bildirilir.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(8) Tez önerisi kabul edilen öğrenci, bu tarihten itibaren tez çalışması faaliyetleri ile ilgili olarak her yıl Ocak-Haziran ve Temmuz-Aralık ayları arasında, tez izleme komitesi tarafından birer defa olmak üzere ara değerlendirmeye tabi tutulur. </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6) Tez sınavının tamamlanmasından sonra jüri dinleyicilere kapalı olarak, tez hakkında salt çoğunlukla kabul, ret veya düzeltme kararı verir. Tezi kabul edilen öğrenciler başarılı olarak değerlendirilir.</a:t>
            </a:r>
          </a:p>
        </p:txBody>
      </p:sp>
    </p:spTree>
    <p:extLst>
      <p:ext uri="{BB962C8B-B14F-4D97-AF65-F5344CB8AC3E}">
        <p14:creationId xmlns:p14="http://schemas.microsoft.com/office/powerpoint/2010/main" val="289499384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algn="ctr"/>
            <a:r>
              <a:rPr lang="tr-TR" sz="2800" dirty="0">
                <a:effectLst>
                  <a:outerShdw blurRad="38100" dist="38100" dir="2700000" algn="tl">
                    <a:srgbClr val="000000">
                      <a:alpha val="43137"/>
                    </a:srgbClr>
                  </a:outerShdw>
                </a:effectLst>
              </a:rPr>
              <a:t>Yayın Koşulu</a:t>
            </a:r>
          </a:p>
        </p:txBody>
      </p:sp>
      <p:sp>
        <p:nvSpPr>
          <p:cNvPr id="2" name="Dikdörtgen 1"/>
          <p:cNvSpPr/>
          <p:nvPr/>
        </p:nvSpPr>
        <p:spPr>
          <a:xfrm>
            <a:off x="951978" y="2213528"/>
            <a:ext cx="11445641" cy="6863417"/>
          </a:xfrm>
          <a:prstGeom prst="rect">
            <a:avLst/>
          </a:prstGeom>
        </p:spPr>
        <p:txBody>
          <a:bodyPr wrap="square">
            <a:spAutoFit/>
          </a:bodyPr>
          <a:lstStyle/>
          <a:p>
            <a:r>
              <a:rPr lang="tr-TR" sz="2000" b="1" dirty="0">
                <a:latin typeface="Arial" panose="020B0604020202020204" pitchFamily="34" charset="0"/>
                <a:cs typeface="Arial" panose="020B0604020202020204" pitchFamily="34" charset="0"/>
              </a:rPr>
              <a:t>Yüksek Lisans Programlarında Yayın Koşulu </a:t>
            </a:r>
          </a:p>
          <a:p>
            <a:r>
              <a:rPr lang="tr-TR" sz="2000" b="1" dirty="0">
                <a:latin typeface="Arial" panose="020B0604020202020204" pitchFamily="34" charset="0"/>
                <a:cs typeface="Arial" panose="020B0604020202020204" pitchFamily="34" charset="0"/>
              </a:rPr>
              <a:t>(2021-2022 Eğitim Öğretim Döneminden itibaren)</a:t>
            </a:r>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 </a:t>
            </a:r>
          </a:p>
          <a:p>
            <a:r>
              <a:rPr lang="tr-TR" sz="2000" b="1" dirty="0">
                <a:latin typeface="Arial" panose="020B0604020202020204" pitchFamily="34" charset="0"/>
                <a:cs typeface="Arial" panose="020B0604020202020204" pitchFamily="34" charset="0"/>
              </a:rPr>
              <a:t>T.C.</a:t>
            </a:r>
            <a:endParaRPr lang="tr-TR" sz="2000" dirty="0">
              <a:latin typeface="Arial" panose="020B0604020202020204" pitchFamily="34" charset="0"/>
              <a:cs typeface="Arial" panose="020B0604020202020204" pitchFamily="34" charset="0"/>
            </a:endParaRPr>
          </a:p>
          <a:p>
            <a:r>
              <a:rPr lang="tr-TR" sz="2000" b="1" dirty="0">
                <a:latin typeface="Arial" panose="020B0604020202020204" pitchFamily="34" charset="0"/>
                <a:cs typeface="Arial" panose="020B0604020202020204" pitchFamily="34" charset="0"/>
              </a:rPr>
              <a:t>BANDIRMA ONYEDİ EYLÜL ÜNİVERSİTESİ</a:t>
            </a:r>
            <a:endParaRPr lang="tr-TR" sz="2000" dirty="0">
              <a:latin typeface="Arial" panose="020B0604020202020204" pitchFamily="34" charset="0"/>
              <a:cs typeface="Arial" panose="020B0604020202020204" pitchFamily="34" charset="0"/>
            </a:endParaRPr>
          </a:p>
          <a:p>
            <a:r>
              <a:rPr lang="tr-TR" sz="2000" b="1" dirty="0">
                <a:latin typeface="Arial" panose="020B0604020202020204" pitchFamily="34" charset="0"/>
                <a:cs typeface="Arial" panose="020B0604020202020204" pitchFamily="34" charset="0"/>
              </a:rPr>
              <a:t>SAĞLIK BİLİMLERİ ENSTİTÜSÜ</a:t>
            </a:r>
            <a:endParaRPr lang="tr-TR" sz="2000" dirty="0">
              <a:latin typeface="Arial" panose="020B0604020202020204" pitchFamily="34" charset="0"/>
              <a:cs typeface="Arial" panose="020B0604020202020204" pitchFamily="34" charset="0"/>
            </a:endParaRPr>
          </a:p>
          <a:p>
            <a:r>
              <a:rPr lang="tr-TR" sz="2000" b="1" dirty="0">
                <a:latin typeface="Arial" panose="020B0604020202020204" pitchFamily="34" charset="0"/>
                <a:cs typeface="Arial" panose="020B0604020202020204" pitchFamily="34" charset="0"/>
              </a:rPr>
              <a:t>YAYIN KOŞULU</a:t>
            </a:r>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 </a:t>
            </a:r>
          </a:p>
          <a:p>
            <a:pPr algn="just"/>
            <a:r>
              <a:rPr lang="tr-TR" sz="2000" b="1" dirty="0">
                <a:latin typeface="Arial" panose="020B0604020202020204" pitchFamily="34" charset="0"/>
                <a:cs typeface="Arial" panose="020B0604020202020204" pitchFamily="34" charset="0"/>
              </a:rPr>
              <a:t>Sağlık Bilimleri Enstitüsü Lisansüstü Yüksek Lisans Programlarında Yayın Koşulu;</a:t>
            </a:r>
            <a:endParaRPr lang="tr-TR" sz="2000" dirty="0">
              <a:latin typeface="Arial" panose="020B0604020202020204" pitchFamily="34" charset="0"/>
              <a:cs typeface="Arial" panose="020B0604020202020204" pitchFamily="34" charset="0"/>
            </a:endParaRPr>
          </a:p>
          <a:p>
            <a:pPr algn="just"/>
            <a:r>
              <a:rPr lang="tr-TR" sz="2000" b="1" dirty="0">
                <a:latin typeface="Arial" panose="020B0604020202020204" pitchFamily="34" charset="0"/>
                <a:cs typeface="Arial" panose="020B0604020202020204" pitchFamily="34" charset="0"/>
              </a:rPr>
              <a:t>"Yüksek Lisans Yayın Koşulu: </a:t>
            </a:r>
            <a:r>
              <a:rPr lang="tr-TR" sz="2000" dirty="0">
                <a:latin typeface="Arial" panose="020B0604020202020204" pitchFamily="34" charset="0"/>
                <a:cs typeface="Arial" panose="020B0604020202020204" pitchFamily="34" charset="0"/>
              </a:rPr>
              <a:t>Lisansüstü öğrencisinin, ulusal ve uluslararası alanda yayınlarının tanıtılması ve tartışılmasına olanak verilmesi, Üniversitenin yayın sayısının arttırılması, kalitenin yükseltilmesi ve yayın yapmaya teşvik amacıyla;</a:t>
            </a:r>
          </a:p>
          <a:p>
            <a:pPr marL="457200" indent="-457200" algn="just">
              <a:buFont typeface="+mj-lt"/>
              <a:buAutoNum type="arabicPeriod"/>
            </a:pPr>
            <a:r>
              <a:rPr lang="tr-TR" sz="2000" dirty="0">
                <a:latin typeface="Arial" panose="020B0604020202020204" pitchFamily="34" charset="0"/>
                <a:cs typeface="Arial" panose="020B0604020202020204" pitchFamily="34" charset="0"/>
              </a:rPr>
              <a:t>Öğrencinin enstitüye yüksek lisans tezini teslim edebilmesi için, enstitümüzde yüksek lisans öğrenimine başlama tarihinden itibaren, öğrencinin danışmanı ile birlikte, yüksek lisans yaptığı alan ile ilgili veya yüksek lisans tezinden türetilmiş en az 1 adet ulusal/uluslararası makale veya tam metin formatında ulusal/uluslararası bildiri (kongre, konferans, sempozyum) yayımlaması veya kabul almış olması koşulu ile birlikte enstitüye sunması şartı aranır.</a:t>
            </a:r>
          </a:p>
          <a:p>
            <a:pPr marL="457200" indent="-457200" algn="just">
              <a:buFont typeface="+mj-lt"/>
              <a:buAutoNum type="arabicPeriod"/>
            </a:pPr>
            <a:r>
              <a:rPr lang="tr-TR" sz="2000" dirty="0">
                <a:latin typeface="Arial" panose="020B0604020202020204" pitchFamily="34" charset="0"/>
                <a:cs typeface="Arial" panose="020B0604020202020204" pitchFamily="34" charset="0"/>
              </a:rPr>
              <a:t>Enstitü anabilim dalı başkanlıkları bu asgari şartları sağlamak kaydı ile farklı yayın şartlarını EYK kararı ile uygulayabilir.</a:t>
            </a:r>
          </a:p>
          <a:p>
            <a:pPr marL="457200" indent="-457200" algn="just">
              <a:buFont typeface="+mj-lt"/>
              <a:buAutoNum type="arabicPeriod"/>
            </a:pPr>
            <a:r>
              <a:rPr lang="tr-TR" sz="2000" dirty="0">
                <a:latin typeface="Arial" panose="020B0604020202020204" pitchFamily="34" charset="0"/>
                <a:cs typeface="Arial" panose="020B0604020202020204" pitchFamily="34" charset="0"/>
              </a:rPr>
              <a:t>Yayın koşulunu sağlamayan öğrenci tezini teslim edemez.</a:t>
            </a:r>
          </a:p>
          <a:p>
            <a:pPr marL="457200" indent="-457200" algn="just">
              <a:buFont typeface="+mj-lt"/>
              <a:buAutoNum type="arabicPeriod"/>
            </a:pPr>
            <a:r>
              <a:rPr lang="tr-TR" sz="2000" dirty="0">
                <a:latin typeface="Arial" panose="020B0604020202020204" pitchFamily="34" charset="0"/>
                <a:cs typeface="Arial" panose="020B0604020202020204" pitchFamily="34" charset="0"/>
              </a:rPr>
              <a:t>Yayınlarda danışman ve öğrencinin adres kısmında Bandırma </a:t>
            </a:r>
            <a:r>
              <a:rPr lang="tr-TR" sz="2000" dirty="0" err="1">
                <a:latin typeface="Arial" panose="020B0604020202020204" pitchFamily="34" charset="0"/>
                <a:cs typeface="Arial" panose="020B0604020202020204" pitchFamily="34" charset="0"/>
              </a:rPr>
              <a:t>Onyedi</a:t>
            </a:r>
            <a:r>
              <a:rPr lang="tr-TR" sz="2000" dirty="0">
                <a:latin typeface="Arial" panose="020B0604020202020204" pitchFamily="34" charset="0"/>
                <a:cs typeface="Arial" panose="020B0604020202020204" pitchFamily="34" charset="0"/>
              </a:rPr>
              <a:t> Eylül Üniversitesinin adının geçmesi zorunludur."</a:t>
            </a:r>
          </a:p>
        </p:txBody>
      </p:sp>
    </p:spTree>
    <p:extLst>
      <p:ext uri="{BB962C8B-B14F-4D97-AF65-F5344CB8AC3E}">
        <p14:creationId xmlns:p14="http://schemas.microsoft.com/office/powerpoint/2010/main" val="210950784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9252527" y="302443"/>
            <a:ext cx="3145092"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AKADEMİK TAKVİM</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pic>
        <p:nvPicPr>
          <p:cNvPr id="4" name="Resim 3">
            <a:extLst>
              <a:ext uri="{FF2B5EF4-FFF2-40B4-BE49-F238E27FC236}">
                <a16:creationId xmlns:a16="http://schemas.microsoft.com/office/drawing/2014/main" id="{73C63745-B70A-4CEA-992F-0639300B7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228" y="2764711"/>
            <a:ext cx="4582885" cy="6356469"/>
          </a:xfrm>
          <a:prstGeom prst="rect">
            <a:avLst/>
          </a:prstGeom>
        </p:spPr>
      </p:pic>
      <p:sp>
        <p:nvSpPr>
          <p:cNvPr id="8" name="Metin kutusu 7">
            <a:extLst>
              <a:ext uri="{FF2B5EF4-FFF2-40B4-BE49-F238E27FC236}">
                <a16:creationId xmlns:a16="http://schemas.microsoft.com/office/drawing/2014/main" id="{333DD057-A329-4324-A6C3-3BEBF114FE9E}"/>
              </a:ext>
            </a:extLst>
          </p:cNvPr>
          <p:cNvSpPr txBox="1"/>
          <p:nvPr/>
        </p:nvSpPr>
        <p:spPr>
          <a:xfrm>
            <a:off x="2365496" y="2233214"/>
            <a:ext cx="7689606"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2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2023-2024 AKADEMİK TAKVİMİNE ULAŞMAK İÇİN </a:t>
            </a:r>
            <a:r>
              <a:rPr kumimoji="0" lang="tr-TR" sz="2000" b="1" i="0" u="sng"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Helvetica Light"/>
                <a:hlinkClick r:id="rId3"/>
              </a:rPr>
              <a:t>TIKLAYINIZ</a:t>
            </a:r>
            <a:endParaRPr kumimoji="0" lang="tr-TR" sz="2000" b="1" i="0" u="sng"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9480525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arihçe"/>
          <p:cNvSpPr txBox="1"/>
          <p:nvPr/>
        </p:nvSpPr>
        <p:spPr>
          <a:xfrm>
            <a:off x="9747855" y="302444"/>
            <a:ext cx="2649764"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r>
              <a:rPr lang="tr-TR" dirty="0"/>
              <a:t>Misyon &amp; Vizyon</a:t>
            </a:r>
          </a:p>
        </p:txBody>
      </p:sp>
      <p:sp>
        <p:nvSpPr>
          <p:cNvPr id="3" name="Dikdörtgen 2"/>
          <p:cNvSpPr/>
          <p:nvPr/>
        </p:nvSpPr>
        <p:spPr>
          <a:xfrm>
            <a:off x="1565752" y="2174328"/>
            <a:ext cx="10221239" cy="6555641"/>
          </a:xfrm>
          <a:prstGeom prst="rect">
            <a:avLst/>
          </a:prstGeom>
        </p:spPr>
        <p:txBody>
          <a:bodyPr wrap="square">
            <a:spAutoFit/>
          </a:bodyPr>
          <a:lstStyle/>
          <a:p>
            <a:pPr lvl="0" algn="just" defTabSz="914400" hangingPunct="1">
              <a:lnSpc>
                <a:spcPct val="120000"/>
              </a:lnSpc>
              <a:spcBef>
                <a:spcPts val="600"/>
              </a:spcBef>
              <a:spcAft>
                <a:spcPts val="600"/>
              </a:spcAft>
            </a:pPr>
            <a:r>
              <a:rPr lang="tr-TR" sz="2000" b="1"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Misyonumuz</a:t>
            </a:r>
          </a:p>
          <a:p>
            <a:pPr lvl="0" algn="just" defTabSz="914400" hangingPunct="1">
              <a:lnSpc>
                <a:spcPct val="120000"/>
              </a:lnSpc>
              <a:spcBef>
                <a:spcPts val="600"/>
              </a:spcBef>
              <a:spcAft>
                <a:spcPts val="600"/>
              </a:spcAft>
            </a:pPr>
            <a:endPar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kern="1200" dirty="0">
                <a:ln w="0"/>
                <a:solidFill>
                  <a:prstClr val="black"/>
                </a:solidFill>
                <a:latin typeface="Arial" panose="020B0604020202020204" pitchFamily="34" charset="0"/>
                <a:cs typeface="Arial" panose="020B0604020202020204" pitchFamily="34" charset="0"/>
              </a:rPr>
              <a:t>Öğrencilerin kendi potansiyellerini ortaya koymalarına fırsat verecek bir ortamda,  kişisel gelişim ve mesleki yeterliliği önemseyen bir eğitim anlayışı çerçevesinde en üst düzeyde lisansüstü eğitim verilmesini sağlayarak toplumun değişen sağlık ihtiyaçlarına cevap veren ve evrensel bilime katkı sağlayan üstün başarılı, rekabetçi ve üretken özellikte bilim insanları yetiştirmektir.	</a:t>
            </a:r>
          </a:p>
          <a:p>
            <a:pPr lvl="0" algn="just" defTabSz="914400" hangingPunct="1">
              <a:lnSpc>
                <a:spcPct val="120000"/>
              </a:lnSpc>
              <a:spcBef>
                <a:spcPts val="600"/>
              </a:spcBef>
              <a:spcAft>
                <a:spcPts val="600"/>
              </a:spcAft>
            </a:pPr>
            <a:endPar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b="1"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Vizyonumuz</a:t>
            </a:r>
          </a:p>
          <a:p>
            <a:pPr lvl="0" algn="just" defTabSz="914400" hangingPunct="1">
              <a:lnSpc>
                <a:spcPct val="120000"/>
              </a:lnSpc>
              <a:spcBef>
                <a:spcPts val="600"/>
              </a:spcBef>
              <a:spcAft>
                <a:spcPts val="600"/>
              </a:spcAft>
            </a:pPr>
            <a:endPar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kern="1200" dirty="0">
                <a:ln w="0"/>
                <a:solidFill>
                  <a:prstClr val="black"/>
                </a:solidFill>
                <a:latin typeface="Arial" panose="020B0604020202020204" pitchFamily="34" charset="0"/>
                <a:cs typeface="Arial" panose="020B0604020202020204" pitchFamily="34" charset="0"/>
              </a:rPr>
              <a:t>Sağlık bilimleri alanında öncü, çağdaş, yenilikçi ve üretken bir yaklaşımla bilimsel araştırma faaliyetleri yürüten, lisansüstü düzeyde özgün ve yaratıcı çalışmalarla ulusal ve bölgesel kalkınmaya katkı sağlayan, kalite odaklı olarak yetiştireceği üstün nitelikteki akademisyen ve araştırıcılar ile uluslararası alanda tanınan ve söz sahibi bir enstitü olmaktır.</a:t>
            </a:r>
          </a:p>
        </p:txBody>
      </p:sp>
    </p:spTree>
    <p:extLst>
      <p:ext uri="{BB962C8B-B14F-4D97-AF65-F5344CB8AC3E}">
        <p14:creationId xmlns:p14="http://schemas.microsoft.com/office/powerpoint/2010/main" val="112320135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8909485" y="302443"/>
            <a:ext cx="3488134"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Kütüphane Hizmetleri </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114817" y="2591900"/>
            <a:ext cx="10772384" cy="4744312"/>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Üniversite Kütüphanemiz, Osmanlı Hariciye nezaretine ait 343 adet nadir eser, 93.730 basılı kitap ve 4.711.839 e-kitap ile toplamda 5.000.00’a yaklaşan yayın sayısına ve TÜBİTAK EQUAL’in sağladığı 13 veri tabanından oluşan bir yayın koleksiyonuna sahiptir.</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Üniversitemiz Prof. Dr. Sabahattin Zaim Kütüphanesi, eğitim ve araştırma faaliyetleri için yeterli basılı ve elektronik kaynağa ve veri tabanına sahiptir.  Bugüne kadar 7’si basılı, 58’i e-kitap olmak üzere toplamda 65 adet yayın gerçekleştirilmiştir.</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Kütüphanemiz her gün 24 saat hizmet sunmakta, geniş okuma salonları, çalışma alanları ve birçok özelliğe sahip bulunmaktadır. 2.000 m2 alana sahip kütüphane, 700 kişilik kapasiteye sahiptir.</a:t>
            </a: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354947284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10369820" y="302443"/>
            <a:ext cx="2027799"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Uluslararası </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729197"/>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Değişim Programları</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Üniversite ile yurt dışındaki bir üniversite arasında yapılan öğrenci değişimi programları çerçevesinde, yurt dışındaki üniversitelere bir veya iki dönem süreyle öğrenci gönderilebilir.</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Öğrenci Değişim Programları ile ilgili duyurular Enstitü web sayfamızda ilan edilmektedir.</a:t>
            </a: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Araştırma Olanakları</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Lisansüstü tez çalışmaları Üniversitemizin Bilimsel Araştırma Projeleri Koordinasyon Birimi tarafından desteklenmektedir.</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Üniversitemiz lisansüstü öğrencilerinin proje yazma ve araştırma yapma becerilerini geliştirebilmek için çalışmanın sonuçlarını ulusal ve uluslararası indeksler kapsamındaki yayın organlarında yayınlamaya ya da patent almaya özendirebilecek, yönlendirebilecek veya bir özgün üretim sağlayabilecek nitelikteki araştırma projelerini öncelikli olarak desteklemektedir. </a:t>
            </a: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99448072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10369820" y="302443"/>
            <a:ext cx="2027799"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Uluslararası </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4528869"/>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Doktora Burs Olanakları</a:t>
            </a:r>
          </a:p>
          <a:p>
            <a:pPr lvl="0" algn="just">
              <a:lnSpc>
                <a:spcPct val="110000"/>
              </a:lnSpc>
              <a:spcBef>
                <a:spcPts val="600"/>
              </a:spcBef>
              <a:spcAft>
                <a:spcPts val="600"/>
              </a:spcAft>
            </a:pPr>
            <a:endPar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Yükseköğretim Kurulu (YÖK) her dönem yayımladığı ilânlar ile Öncelikli Alanlar kapsamında (YÖK Doktora Bursu) listelediği alanlarda başvuran anabilim dallarına doktora bursu vermek üzere öğrenci alımına izin vermektedir.</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İlgili duyurular her dönem başında Enstitü sayfamızda ilan edilmektedir.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lvl="0" algn="just">
              <a:lnSpc>
                <a:spcPct val="110000"/>
              </a:lnSpc>
              <a:spcBef>
                <a:spcPts val="600"/>
              </a:spcBef>
              <a:spcAft>
                <a:spcPts val="600"/>
              </a:spcAft>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lvl="0" algn="just">
              <a:lnSpc>
                <a:spcPct val="110000"/>
              </a:lnSpc>
              <a:spcBef>
                <a:spcPts val="600"/>
              </a:spcBef>
              <a:spcAft>
                <a:spcPts val="600"/>
              </a:spcAft>
            </a:pPr>
            <a:endParaRPr kumimoji="0" lang="tr-TR" sz="200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235914909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7880357" y="302443"/>
            <a:ext cx="4517262"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KİMLİK KARTLARI</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2712987"/>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Öğrenci Kimlik Kartları Öğrenci işleri Daire Başkanlığınca basılmaktadır.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Öğrenci Kimlik kartlarınız basıldığında Enstitü web sitesinden duyuru yapılacak olup kartlarınızı enstitümüz öğrenci işlerinden alabilirsiniz. </a:t>
            </a: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229137694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414874" y="110083"/>
            <a:ext cx="6982745"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b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br>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İnternet Erişimi ve E-Posta Hakkında</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4682757"/>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Öğrencilerimiz kablosuz ağa bağlantı bilgilerine http://eposta.bandirma.edu.tr adresinden erişebilir. </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i="1" dirty="0">
                <a:ln w="0"/>
                <a:latin typeface="Arial" panose="020B0604020202020204" pitchFamily="34" charset="0"/>
                <a:cs typeface="Arial" panose="020B0604020202020204" pitchFamily="34" charset="0"/>
              </a:rPr>
              <a:t>E-Posta adresinizi öğrenmek için </a:t>
            </a:r>
            <a:r>
              <a:rPr lang="tr-TR" sz="2000" b="1" i="1" dirty="0">
                <a:ln w="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TIKLAYINIZ</a:t>
            </a:r>
            <a:endParaRPr lang="tr-TR" sz="2000" b="1" dirty="0">
              <a:ln w="0"/>
              <a:solidFill>
                <a:srgbClr val="C00000"/>
              </a:solidFill>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i="1" dirty="0">
                <a:ln w="0"/>
                <a:latin typeface="Arial" panose="020B0604020202020204" pitchFamily="34" charset="0"/>
                <a:cs typeface="Arial" panose="020B0604020202020204" pitchFamily="34" charset="0"/>
              </a:rPr>
              <a:t>Kablosuz ağ bağlantı ayarları için </a:t>
            </a:r>
            <a:r>
              <a:rPr lang="tr-TR" sz="2000" b="1" i="1" dirty="0">
                <a:ln w="0"/>
                <a:solidFill>
                  <a:srgbClr val="C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TIKLAYINIZ</a:t>
            </a:r>
            <a:endParaRPr lang="tr-TR" sz="2000" b="1" dirty="0">
              <a:ln w="0"/>
              <a:solidFill>
                <a:srgbClr val="C00000"/>
              </a:solidFill>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39808238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2490952" y="110083"/>
            <a:ext cx="9906667"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endPar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ÖĞRENCİLERİMİZİN ORCID NUMARASI ALMASI GEREKLİLİĞİ</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6775637"/>
          </a:xfrm>
          <a:prstGeom prst="rect">
            <a:avLst/>
          </a:prstGeom>
        </p:spPr>
        <p:txBody>
          <a:bodyPr wrap="square">
            <a:spAutoFit/>
          </a:bodyPr>
          <a:lstStyle/>
          <a:p>
            <a:pPr marL="342900" lvl="0" indent="-342900" algn="just">
              <a:lnSpc>
                <a:spcPct val="110000"/>
              </a:lnSpc>
              <a:spcBef>
                <a:spcPts val="600"/>
              </a:spcBef>
              <a:spcAft>
                <a:spcPts val="600"/>
              </a:spcAft>
              <a:buFont typeface="Arial" panose="020B0604020202020204" pitchFamily="34" charset="0"/>
              <a:buChar char="•"/>
              <a:defRPr/>
            </a:pPr>
            <a:r>
              <a:rPr lang="tr-TR" sz="2000" dirty="0">
                <a:ln w="0"/>
                <a:latin typeface="Arial" panose="020B0604020202020204" pitchFamily="34" charset="0"/>
                <a:cs typeface="Arial" panose="020B0604020202020204" pitchFamily="34" charset="0"/>
              </a:rPr>
              <a:t>Yükseköğretim Kurulu Başkanlığının Açık Bilim ve Açık Erişim çalışmaları çerçevesinde; üniversitelerde hazırlanan lisansüstü tezler ile bilimsel faaliyetler sonucu ortaya çıkan kitap, makale, kongre bildirileri ve her türlü bilimsel yayının bibliyografik denetimini sağlamak ve açık erişimde araştırma hizmetine sunmak amacıyla, bir çalışma başlatılmıştır.</a:t>
            </a:r>
          </a:p>
          <a:p>
            <a:pPr marL="342900" lvl="0" indent="-342900" algn="just">
              <a:lnSpc>
                <a:spcPct val="110000"/>
              </a:lnSpc>
              <a:spcBef>
                <a:spcPts val="600"/>
              </a:spcBef>
              <a:spcAft>
                <a:spcPts val="600"/>
              </a:spcAft>
              <a:buFont typeface="Arial" panose="020B0604020202020204" pitchFamily="34" charset="0"/>
              <a:buChar char="•"/>
              <a:defRP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defRPr/>
            </a:pPr>
            <a:r>
              <a:rPr lang="tr-TR" sz="2000" dirty="0">
                <a:ln w="0"/>
                <a:latin typeface="Arial" panose="020B0604020202020204" pitchFamily="34" charset="0"/>
                <a:cs typeface="Arial" panose="020B0604020202020204" pitchFamily="34" charset="0"/>
              </a:rPr>
              <a:t>Bu çalışma ile oluşturulması düşünülen YÖK Açık Bilim ve Açık Erişim Sisteminin altyapısında; verilerin standardizasyonunu sağlamak için ücretsiz olarak temin edilebilen uluslararası yazar kimlik numaralarından Open </a:t>
            </a:r>
            <a:r>
              <a:rPr lang="tr-TR" sz="2000" dirty="0" err="1">
                <a:ln w="0"/>
                <a:latin typeface="Arial" panose="020B0604020202020204" pitchFamily="34" charset="0"/>
                <a:cs typeface="Arial" panose="020B0604020202020204" pitchFamily="34" charset="0"/>
              </a:rPr>
              <a:t>Researcher</a:t>
            </a:r>
            <a:r>
              <a:rPr lang="tr-TR" sz="2000" dirty="0">
                <a:ln w="0"/>
                <a:latin typeface="Arial" panose="020B0604020202020204" pitchFamily="34" charset="0"/>
                <a:cs typeface="Arial" panose="020B0604020202020204" pitchFamily="34" charset="0"/>
              </a:rPr>
              <a:t> </a:t>
            </a:r>
            <a:r>
              <a:rPr lang="tr-TR" sz="2000" dirty="0" err="1">
                <a:ln w="0"/>
                <a:latin typeface="Arial" panose="020B0604020202020204" pitchFamily="34" charset="0"/>
                <a:cs typeface="Arial" panose="020B0604020202020204" pitchFamily="34" charset="0"/>
              </a:rPr>
              <a:t>and</a:t>
            </a:r>
            <a:r>
              <a:rPr lang="tr-TR" sz="2000" dirty="0">
                <a:ln w="0"/>
                <a:latin typeface="Arial" panose="020B0604020202020204" pitchFamily="34" charset="0"/>
                <a:cs typeface="Arial" panose="020B0604020202020204" pitchFamily="34" charset="0"/>
              </a:rPr>
              <a:t> </a:t>
            </a:r>
            <a:r>
              <a:rPr lang="tr-TR" sz="2000" dirty="0" err="1">
                <a:ln w="0"/>
                <a:latin typeface="Arial" panose="020B0604020202020204" pitchFamily="34" charset="0"/>
                <a:cs typeface="Arial" panose="020B0604020202020204" pitchFamily="34" charset="0"/>
              </a:rPr>
              <a:t>Contributor</a:t>
            </a:r>
            <a:r>
              <a:rPr lang="tr-TR" sz="2000" dirty="0">
                <a:ln w="0"/>
                <a:latin typeface="Arial" panose="020B0604020202020204" pitchFamily="34" charset="0"/>
                <a:cs typeface="Arial" panose="020B0604020202020204" pitchFamily="34" charset="0"/>
              </a:rPr>
              <a:t> ID (ORCID) kullanılması gerekliliği ortaya çıkmış olup, tezli lisansüstü öğretim öğrencileri ile tüm akademisyenlerin ORCID numarası alması ve daha önce yapılan yayınların ORCID numarası ile eşleştirmeleri gerekmektedir.</a:t>
            </a:r>
          </a:p>
          <a:p>
            <a:pPr marL="342900" lvl="0" indent="-342900" algn="just">
              <a:lnSpc>
                <a:spcPct val="110000"/>
              </a:lnSpc>
              <a:spcBef>
                <a:spcPts val="600"/>
              </a:spcBef>
              <a:spcAft>
                <a:spcPts val="600"/>
              </a:spcAft>
              <a:buFont typeface="Arial" panose="020B0604020202020204" pitchFamily="34" charset="0"/>
              <a:buChar char="•"/>
              <a:defRP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defRPr/>
            </a:pPr>
            <a:r>
              <a:rPr lang="tr-TR" sz="2000" dirty="0">
                <a:ln w="0"/>
                <a:latin typeface="Arial" panose="020B0604020202020204" pitchFamily="34" charset="0"/>
                <a:cs typeface="Arial" panose="020B0604020202020204" pitchFamily="34" charset="0"/>
              </a:rPr>
              <a:t>Bu kapsamda, YÖK Yürütme Kurulu, 13.05.2020 tarihli (Oturum No: 30) toplantısında; lisansüstü tezler ile makale, kongre ve sempozyum bildirileri, kitap ve her türlü bilimsel yayınların takibinde öğretim elemanları ile tezli lisansüstü öğretim programlarına kayıtlı öğrencilerin Open </a:t>
            </a:r>
            <a:r>
              <a:rPr lang="tr-TR" sz="2000" dirty="0" err="1">
                <a:ln w="0"/>
                <a:latin typeface="Arial" panose="020B0604020202020204" pitchFamily="34" charset="0"/>
                <a:cs typeface="Arial" panose="020B0604020202020204" pitchFamily="34" charset="0"/>
              </a:rPr>
              <a:t>Researcher</a:t>
            </a:r>
            <a:r>
              <a:rPr lang="tr-TR" sz="2000" dirty="0">
                <a:ln w="0"/>
                <a:latin typeface="Arial" panose="020B0604020202020204" pitchFamily="34" charset="0"/>
                <a:cs typeface="Arial" panose="020B0604020202020204" pitchFamily="34" charset="0"/>
              </a:rPr>
              <a:t> </a:t>
            </a:r>
            <a:r>
              <a:rPr lang="tr-TR" sz="2000" dirty="0" err="1">
                <a:ln w="0"/>
                <a:latin typeface="Arial" panose="020B0604020202020204" pitchFamily="34" charset="0"/>
                <a:cs typeface="Arial" panose="020B0604020202020204" pitchFamily="34" charset="0"/>
              </a:rPr>
              <a:t>and</a:t>
            </a:r>
            <a:r>
              <a:rPr lang="tr-TR" sz="2000" dirty="0">
                <a:ln w="0"/>
                <a:latin typeface="Arial" panose="020B0604020202020204" pitchFamily="34" charset="0"/>
                <a:cs typeface="Arial" panose="020B0604020202020204" pitchFamily="34" charset="0"/>
              </a:rPr>
              <a:t> </a:t>
            </a:r>
            <a:r>
              <a:rPr lang="tr-TR" sz="2000" dirty="0" err="1">
                <a:ln w="0"/>
                <a:latin typeface="Arial" panose="020B0604020202020204" pitchFamily="34" charset="0"/>
                <a:cs typeface="Arial" panose="020B0604020202020204" pitchFamily="34" charset="0"/>
              </a:rPr>
              <a:t>Contributor</a:t>
            </a:r>
            <a:r>
              <a:rPr lang="tr-TR" sz="2000" dirty="0">
                <a:ln w="0"/>
                <a:latin typeface="Arial" panose="020B0604020202020204" pitchFamily="34" charset="0"/>
                <a:cs typeface="Arial" panose="020B0604020202020204" pitchFamily="34" charset="0"/>
              </a:rPr>
              <a:t> ID (ORCID) numarası kullanmalarının zorunlu tutulması kararlaştırmıştır.</a:t>
            </a:r>
          </a:p>
        </p:txBody>
      </p:sp>
    </p:spTree>
    <p:extLst>
      <p:ext uri="{BB962C8B-B14F-4D97-AF65-F5344CB8AC3E}">
        <p14:creationId xmlns:p14="http://schemas.microsoft.com/office/powerpoint/2010/main" val="427974921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9710986" y="302443"/>
            <a:ext cx="2686633"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Ders Programları</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2400657"/>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Haftalık Ders Programları Enstitümüzün internet sayfasından duyurulmaktadır.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Öğrenci Bilgi Sistemi (OBS) üzerinde de ders programlarınız yer almaktadır.</a:t>
            </a: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227509222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10013953" y="302443"/>
            <a:ext cx="2383666"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Belge Talepleri</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3" name="Yuvarlatılmış Dikdörtgen 2"/>
          <p:cNvSpPr/>
          <p:nvPr/>
        </p:nvSpPr>
        <p:spPr>
          <a:xfrm>
            <a:off x="4020206" y="2207615"/>
            <a:ext cx="4477407" cy="522129"/>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Light"/>
              </a:rPr>
              <a:t>BELGE TALEP ETME</a:t>
            </a:r>
          </a:p>
        </p:txBody>
      </p:sp>
      <p:sp>
        <p:nvSpPr>
          <p:cNvPr id="5" name="Yuvarlatılmış Dikdörtgen 4"/>
          <p:cNvSpPr/>
          <p:nvPr/>
        </p:nvSpPr>
        <p:spPr>
          <a:xfrm>
            <a:off x="3042745" y="3845555"/>
            <a:ext cx="7328806" cy="522129"/>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tr-TR" sz="24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Bilgi Sisteminde Kullanıcı İşlemleri Sekmesi </a:t>
            </a:r>
            <a:endParaRPr kumimoji="0" lang="tr-TR" sz="2400" b="1" i="0" u="none" strike="noStrike" cap="none" spc="0" normalizeH="0" baseline="0" dirty="0">
              <a:ln>
                <a:noFill/>
              </a:ln>
              <a:solidFill>
                <a:schemeClr val="tx1"/>
              </a:solidFill>
              <a:effectLst/>
              <a:uFillTx/>
              <a:latin typeface="+mn-lt"/>
              <a:ea typeface="+mn-ea"/>
              <a:cs typeface="+mn-cs"/>
              <a:sym typeface="Helvetica Light"/>
            </a:endParaRPr>
          </a:p>
        </p:txBody>
      </p:sp>
      <p:sp>
        <p:nvSpPr>
          <p:cNvPr id="6" name="Yuvarlatılmış Dikdörtgen 5"/>
          <p:cNvSpPr/>
          <p:nvPr/>
        </p:nvSpPr>
        <p:spPr>
          <a:xfrm>
            <a:off x="2093317" y="5840026"/>
            <a:ext cx="9112469" cy="2102136"/>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just">
              <a:lnSpc>
                <a:spcPct val="110000"/>
              </a:lnSpc>
              <a:spcBef>
                <a:spcPts val="600"/>
              </a:spcBef>
              <a:spcAft>
                <a:spcPts val="600"/>
              </a:spcAft>
            </a:pPr>
            <a:r>
              <a:rPr lang="tr-TR" sz="22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Belge Talebi Sekmesi tıklanarak gerekli içerikler doldurularak belge talebi gönderilir.</a:t>
            </a:r>
          </a:p>
          <a:p>
            <a:pPr lvl="0" algn="just">
              <a:lnSpc>
                <a:spcPct val="110000"/>
              </a:lnSpc>
              <a:spcBef>
                <a:spcPts val="600"/>
              </a:spcBef>
              <a:spcAft>
                <a:spcPts val="600"/>
              </a:spcAft>
            </a:pPr>
            <a:r>
              <a:rPr lang="tr-TR" sz="22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Ve aynı gün içinde sistemden durumunu gösterir çıktıyı alınabilmektedir.</a:t>
            </a:r>
            <a:endParaRPr kumimoji="0" lang="tr-TR" sz="2200" b="1" i="0" u="none" strike="noStrike" cap="none" spc="0" normalizeH="0" baseline="0" dirty="0">
              <a:ln>
                <a:noFill/>
              </a:ln>
              <a:solidFill>
                <a:schemeClr val="tx1"/>
              </a:solidFill>
              <a:effectLst/>
              <a:uFillTx/>
              <a:latin typeface="+mn-lt"/>
              <a:ea typeface="+mn-ea"/>
              <a:cs typeface="+mn-cs"/>
              <a:sym typeface="Helvetica Light"/>
            </a:endParaRPr>
          </a:p>
        </p:txBody>
      </p:sp>
      <p:sp>
        <p:nvSpPr>
          <p:cNvPr id="4" name="Aşağı Ok 3"/>
          <p:cNvSpPr/>
          <p:nvPr/>
        </p:nvSpPr>
        <p:spPr>
          <a:xfrm>
            <a:off x="6016593" y="2798445"/>
            <a:ext cx="484632" cy="978408"/>
          </a:xfrm>
          <a:prstGeom prst="downArrow">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Aşağı Ok 7"/>
          <p:cNvSpPr/>
          <p:nvPr/>
        </p:nvSpPr>
        <p:spPr>
          <a:xfrm>
            <a:off x="6016593" y="4577194"/>
            <a:ext cx="484632" cy="978408"/>
          </a:xfrm>
          <a:prstGeom prst="downArrow">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2811982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9255" y="2281196"/>
            <a:ext cx="10121462" cy="3785652"/>
          </a:xfrm>
          <a:prstGeom prst="rect">
            <a:avLst/>
          </a:prstGeom>
        </p:spPr>
        <p:txBody>
          <a:bodyPr wrap="square">
            <a:spAutoFit/>
          </a:bodyPr>
          <a:lstStyle/>
          <a:p>
            <a:endParaRPr lang="tr-TR" sz="2400" b="1" dirty="0">
              <a:latin typeface="Arial" panose="020B0604020202020204" pitchFamily="34" charset="0"/>
              <a:cs typeface="Arial" panose="020B0604020202020204" pitchFamily="34" charset="0"/>
            </a:endParaRPr>
          </a:p>
          <a:p>
            <a:r>
              <a:rPr lang="tr-TR" sz="2400" b="1" dirty="0">
                <a:latin typeface="Arial" panose="020B0604020202020204" pitchFamily="34" charset="0"/>
                <a:cs typeface="Arial" panose="020B0604020202020204" pitchFamily="34" charset="0"/>
              </a:rPr>
              <a:t>Danışman ve Derslerin Öğretim Üyeleri ile İletişim</a:t>
            </a:r>
          </a:p>
          <a:p>
            <a:endParaRPr lang="tr-TR" sz="2400" b="1"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tr-TR" sz="2400" dirty="0">
                <a:latin typeface="Arial" panose="020B0604020202020204" pitchFamily="34" charset="0"/>
                <a:cs typeface="Arial" panose="020B0604020202020204" pitchFamily="34" charset="0"/>
              </a:rPr>
              <a:t>OBS Sistemi Mesajlar sekmesi</a:t>
            </a:r>
          </a:p>
          <a:p>
            <a:pPr marL="342900" indent="-342900" algn="l">
              <a:buFont typeface="Arial" panose="020B0604020202020204" pitchFamily="34" charset="0"/>
              <a:buChar char="•"/>
            </a:pPr>
            <a:endParaRPr lang="tr-TR" sz="2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tr-TR" sz="2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tr-TR" sz="2400" dirty="0">
                <a:latin typeface="Arial" panose="020B0604020202020204" pitchFamily="34" charset="0"/>
                <a:cs typeface="Arial" panose="020B0604020202020204" pitchFamily="34" charset="0"/>
              </a:rPr>
              <a:t>E-Mail adresleri </a:t>
            </a:r>
          </a:p>
          <a:p>
            <a:br>
              <a:rPr lang="tr-TR" sz="2400" dirty="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5740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9919376" y="302443"/>
            <a:ext cx="2478243"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İletişim Bilgileri</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667642"/>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latin typeface="Arial" panose="020B0604020202020204" pitchFamily="34" charset="0"/>
                <a:cs typeface="Arial" panose="020B0604020202020204" pitchFamily="34" charset="0"/>
              </a:rPr>
              <a:t>Adres: </a:t>
            </a:r>
            <a:r>
              <a:rPr lang="tr-TR" sz="2000" dirty="0">
                <a:solidFill>
                  <a:srgbClr val="333333"/>
                </a:solidFill>
                <a:latin typeface="Arial" panose="020B0604020202020204" pitchFamily="34" charset="0"/>
                <a:cs typeface="Arial" panose="020B0604020202020204" pitchFamily="34" charset="0"/>
              </a:rPr>
              <a:t>Bandırma </a:t>
            </a:r>
            <a:r>
              <a:rPr lang="tr-TR" sz="2000" dirty="0" err="1">
                <a:solidFill>
                  <a:srgbClr val="333333"/>
                </a:solidFill>
                <a:latin typeface="Arial" panose="020B0604020202020204" pitchFamily="34" charset="0"/>
                <a:cs typeface="Arial" panose="020B0604020202020204" pitchFamily="34" charset="0"/>
              </a:rPr>
              <a:t>Onyedi</a:t>
            </a:r>
            <a:r>
              <a:rPr lang="tr-TR" sz="2000" dirty="0">
                <a:solidFill>
                  <a:srgbClr val="333333"/>
                </a:solidFill>
                <a:latin typeface="Arial" panose="020B0604020202020204" pitchFamily="34" charset="0"/>
                <a:cs typeface="Arial" panose="020B0604020202020204" pitchFamily="34" charset="0"/>
              </a:rPr>
              <a:t> Eylül Üniversitesi Merkez Yerleşkesi 10200 Bandırma / Balıkesir</a:t>
            </a: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latin typeface="Arial" panose="020B0604020202020204" pitchFamily="34" charset="0"/>
                <a:cs typeface="Arial" panose="020B0604020202020204" pitchFamily="34" charset="0"/>
              </a:rPr>
              <a:t>Telefon: </a:t>
            </a:r>
            <a:r>
              <a:rPr lang="tr-TR" sz="2000" dirty="0">
                <a:ln w="0"/>
                <a:latin typeface="Arial" panose="020B0604020202020204" pitchFamily="34" charset="0"/>
                <a:cs typeface="Arial" panose="020B0604020202020204" pitchFamily="34" charset="0"/>
              </a:rPr>
              <a:t>0266 717 01 17 – 0266 606 49 03-04</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err="1">
                <a:ln w="0"/>
                <a:latin typeface="Arial" panose="020B0604020202020204" pitchFamily="34" charset="0"/>
                <a:cs typeface="Arial" panose="020B0604020202020204" pitchFamily="34" charset="0"/>
              </a:rPr>
              <a:t>Fax</a:t>
            </a:r>
            <a:r>
              <a:rPr lang="tr-TR" sz="2000" b="1" dirty="0">
                <a:ln w="0"/>
                <a:latin typeface="Arial" panose="020B0604020202020204" pitchFamily="34" charset="0"/>
                <a:cs typeface="Arial" panose="020B0604020202020204" pitchFamily="34" charset="0"/>
              </a:rPr>
              <a:t>: </a:t>
            </a:r>
            <a:r>
              <a:rPr lang="tr-TR" sz="2000" dirty="0">
                <a:ln w="0"/>
                <a:latin typeface="Arial" panose="020B0604020202020204" pitchFamily="34" charset="0"/>
                <a:cs typeface="Arial" panose="020B0604020202020204" pitchFamily="34" charset="0"/>
              </a:rPr>
              <a:t>0266 606 08 89</a:t>
            </a:r>
          </a:p>
          <a:p>
            <a:pPr lvl="0" algn="just">
              <a:lnSpc>
                <a:spcPct val="110000"/>
              </a:lnSpc>
              <a:spcBef>
                <a:spcPts val="600"/>
              </a:spcBef>
              <a:spcAft>
                <a:spcPts val="600"/>
              </a:spcAft>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latin typeface="Arial" panose="020B0604020202020204" pitchFamily="34" charset="0"/>
                <a:cs typeface="Arial" panose="020B0604020202020204" pitchFamily="34" charset="0"/>
              </a:rPr>
              <a:t>Web Sayfası: </a:t>
            </a:r>
            <a:r>
              <a:rPr lang="tr-TR" sz="2000" dirty="0">
                <a:ln w="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https://sabe.bandirma.edu.tr/sabe</a:t>
            </a: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latin typeface="Arial" panose="020B0604020202020204" pitchFamily="34" charset="0"/>
                <a:cs typeface="Arial" panose="020B0604020202020204" pitchFamily="34" charset="0"/>
              </a:rPr>
              <a:t>E-mail: </a:t>
            </a:r>
            <a:r>
              <a:rPr lang="tr-TR" sz="2000" dirty="0">
                <a:ln w="0"/>
                <a:latin typeface="Arial" panose="020B0604020202020204" pitchFamily="34" charset="0"/>
                <a:cs typeface="Arial" panose="020B0604020202020204" pitchFamily="34" charset="0"/>
              </a:rPr>
              <a:t>saglikens@bandirma.edu.tr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 </a:t>
            </a: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16983483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arihçe"/>
          <p:cNvSpPr txBox="1"/>
          <p:nvPr/>
        </p:nvSpPr>
        <p:spPr>
          <a:xfrm>
            <a:off x="8724206" y="475865"/>
            <a:ext cx="3664466"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r>
              <a:rPr lang="tr-TR"/>
              <a:t>ENSTİTÜ YÖNETİMİMİZ</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289" y="2710107"/>
            <a:ext cx="1667536" cy="1965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655" y="3796878"/>
            <a:ext cx="1718965" cy="2116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KEVSER TARI SELÇ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8494" y="3999179"/>
            <a:ext cx="1497945" cy="1914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Unvan 1"/>
          <p:cNvSpPr txBox="1">
            <a:spLocks/>
          </p:cNvSpPr>
          <p:nvPr/>
        </p:nvSpPr>
        <p:spPr>
          <a:xfrm>
            <a:off x="4803020" y="4779726"/>
            <a:ext cx="3090040" cy="83586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prof.</a:t>
            </a:r>
            <a:r>
              <a:rPr lang="tr-TR" sz="1600" b="1" dirty="0">
                <a:latin typeface="Arial" panose="020B0604020202020204" pitchFamily="34" charset="0"/>
                <a:cs typeface="Arial" panose="020B0604020202020204" pitchFamily="34" charset="0"/>
              </a:rPr>
              <a:t> DR. DİLER YILMAZ</a:t>
            </a:r>
          </a:p>
          <a:p>
            <a:pPr algn="ctr">
              <a:lnSpc>
                <a:spcPct val="150000"/>
              </a:lnSpc>
            </a:pPr>
            <a:r>
              <a:rPr lang="tr-TR" sz="1600" b="1" dirty="0">
                <a:latin typeface="Arial" panose="020B0604020202020204" pitchFamily="34" charset="0"/>
                <a:cs typeface="Arial" panose="020B0604020202020204" pitchFamily="34" charset="0"/>
              </a:rPr>
              <a:t>Enstitü Müdürü</a:t>
            </a:r>
          </a:p>
        </p:txBody>
      </p:sp>
      <p:sp>
        <p:nvSpPr>
          <p:cNvPr id="10" name="Unvan 1"/>
          <p:cNvSpPr txBox="1">
            <a:spLocks/>
          </p:cNvSpPr>
          <p:nvPr/>
        </p:nvSpPr>
        <p:spPr>
          <a:xfrm>
            <a:off x="945931" y="6054090"/>
            <a:ext cx="3212399" cy="1019701"/>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tr-TR" sz="1600" b="1" dirty="0">
                <a:latin typeface="Arial" panose="020B0604020202020204" pitchFamily="34" charset="0"/>
                <a:cs typeface="Arial" panose="020B0604020202020204" pitchFamily="34" charset="0"/>
              </a:rPr>
              <a:t>DR. ÖĞR. ÜYESİ BERNA AKAY</a:t>
            </a:r>
          </a:p>
          <a:p>
            <a:pPr algn="ctr">
              <a:lnSpc>
                <a:spcPct val="150000"/>
              </a:lnSpc>
            </a:pPr>
            <a:r>
              <a:rPr lang="tr-TR" sz="1600" b="1" dirty="0">
                <a:latin typeface="Arial" panose="020B0604020202020204" pitchFamily="34" charset="0"/>
                <a:cs typeface="Arial" panose="020B0604020202020204" pitchFamily="34" charset="0"/>
              </a:rPr>
              <a:t>Enstitü Müdür yardımcısı</a:t>
            </a:r>
          </a:p>
        </p:txBody>
      </p:sp>
      <p:sp>
        <p:nvSpPr>
          <p:cNvPr id="11" name="Unvan 1"/>
          <p:cNvSpPr txBox="1">
            <a:spLocks/>
          </p:cNvSpPr>
          <p:nvPr/>
        </p:nvSpPr>
        <p:spPr>
          <a:xfrm>
            <a:off x="7772401" y="6054090"/>
            <a:ext cx="3492854" cy="1019701"/>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tr-TR" sz="1600" b="1" dirty="0">
                <a:latin typeface="Arial" panose="020B0604020202020204" pitchFamily="34" charset="0"/>
                <a:cs typeface="Arial" panose="020B0604020202020204" pitchFamily="34" charset="0"/>
              </a:rPr>
              <a:t>DOÇ. DR. </a:t>
            </a:r>
            <a:r>
              <a:rPr lang="tr-TR" sz="1600" b="1" dirty="0" err="1">
                <a:latin typeface="Arial" panose="020B0604020202020204" pitchFamily="34" charset="0"/>
                <a:cs typeface="Arial" panose="020B0604020202020204" pitchFamily="34" charset="0"/>
              </a:rPr>
              <a:t>kEVSER</a:t>
            </a:r>
            <a:r>
              <a:rPr lang="tr-TR" sz="1600" b="1" dirty="0">
                <a:latin typeface="Arial" panose="020B0604020202020204" pitchFamily="34" charset="0"/>
                <a:cs typeface="Arial" panose="020B0604020202020204" pitchFamily="34" charset="0"/>
              </a:rPr>
              <a:t> TARI SELÇUK                </a:t>
            </a:r>
          </a:p>
          <a:p>
            <a:pPr algn="ctr">
              <a:lnSpc>
                <a:spcPct val="150000"/>
              </a:lnSpc>
            </a:pPr>
            <a:r>
              <a:rPr lang="tr-TR" sz="1600" b="1" dirty="0">
                <a:latin typeface="Arial" panose="020B0604020202020204" pitchFamily="34" charset="0"/>
                <a:cs typeface="Arial" panose="020B0604020202020204" pitchFamily="34" charset="0"/>
              </a:rPr>
              <a:t>MÜDÜR yardımcısı</a:t>
            </a:r>
          </a:p>
        </p:txBody>
      </p:sp>
      <p:sp>
        <p:nvSpPr>
          <p:cNvPr id="2" name="Dikdörtgen 1">
            <a:extLst>
              <a:ext uri="{FF2B5EF4-FFF2-40B4-BE49-F238E27FC236}">
                <a16:creationId xmlns:a16="http://schemas.microsoft.com/office/drawing/2014/main" id="{963BC634-1EE0-7E74-C4D4-2183FDEB9998}"/>
              </a:ext>
            </a:extLst>
          </p:cNvPr>
          <p:cNvSpPr/>
          <p:nvPr/>
        </p:nvSpPr>
        <p:spPr>
          <a:xfrm>
            <a:off x="4639376" y="1947493"/>
            <a:ext cx="3331361" cy="461665"/>
          </a:xfrm>
          <a:prstGeom prst="rect">
            <a:avLst/>
          </a:prstGeom>
        </p:spPr>
        <p:txBody>
          <a:bodyPr wrap="none">
            <a:spAutoFit/>
          </a:bodyPr>
          <a:lstStyle/>
          <a:p>
            <a:r>
              <a:rPr lang="tr-TR" sz="2400" b="1" dirty="0">
                <a:latin typeface="Arial" panose="020B0604020202020204" pitchFamily="34" charset="0"/>
                <a:cs typeface="Arial" panose="020B0604020202020204" pitchFamily="34" charset="0"/>
              </a:rPr>
              <a:t>AKADEMİK YÖNETİM</a:t>
            </a:r>
          </a:p>
        </p:txBody>
      </p:sp>
    </p:spTree>
    <p:extLst>
      <p:ext uri="{BB962C8B-B14F-4D97-AF65-F5344CB8AC3E}">
        <p14:creationId xmlns:p14="http://schemas.microsoft.com/office/powerpoint/2010/main" val="366181497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12294963" y="302443"/>
            <a:ext cx="102656"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277230" y="3996631"/>
            <a:ext cx="11120389" cy="2412968"/>
          </a:xfrm>
          <a:prstGeom prst="rect">
            <a:avLst/>
          </a:prstGeom>
        </p:spPr>
        <p:txBody>
          <a:bodyPr wrap="square">
            <a:spAutoFit/>
          </a:bodyPr>
          <a:lstStyle/>
          <a:p>
            <a:pPr marL="342900" marR="0" lvl="0" indent="-342900" algn="l"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lvl="0" algn="l">
              <a:lnSpc>
                <a:spcPct val="110000"/>
              </a:lnSpc>
              <a:spcBef>
                <a:spcPts val="600"/>
              </a:spcBef>
              <a:spcAft>
                <a:spcPts val="600"/>
              </a:spcAft>
            </a:pPr>
            <a:r>
              <a:rPr lang="tr-TR" sz="5400" b="1" dirty="0">
                <a:ln w="0"/>
                <a:solidFill>
                  <a:schemeClr val="accent1">
                    <a:lumMod val="75000"/>
                  </a:schemeClr>
                </a:solidFill>
                <a:effectLst>
                  <a:outerShdw blurRad="38100" dist="19050" dir="2700000" algn="tl" rotWithShape="0">
                    <a:srgbClr val="000000">
                      <a:alpha val="40000"/>
                    </a:srgbClr>
                  </a:outerShdw>
                </a:effectLst>
                <a:latin typeface="Monotype Corsiva" panose="03010101010201010101" pitchFamily="66" charset="0"/>
                <a:cs typeface="Arial" panose="020B0604020202020204" pitchFamily="34" charset="0"/>
              </a:rPr>
              <a:t>ENSTİTÜMÜZÜ TERCİH ETTİĞİNİZ İÇİN TEŞEKKÜR EDERİZ.</a:t>
            </a:r>
            <a:endParaRPr kumimoji="0" lang="tr-TR" sz="5400" b="0" i="0" u="none" strike="noStrike" kern="0" cap="none" spc="0" normalizeH="0" baseline="0" noProof="0" dirty="0">
              <a:ln w="0"/>
              <a:solidFill>
                <a:schemeClr val="accent1">
                  <a:lumMod val="75000"/>
                </a:schemeClr>
              </a:solidFill>
              <a:effectLst>
                <a:outerShdw blurRad="38100" dist="19050" dir="2700000" algn="tl" rotWithShape="0">
                  <a:srgbClr val="000000">
                    <a:alpha val="40000"/>
                  </a:srgbClr>
                </a:outerShdw>
              </a:effectLst>
              <a:uLnTx/>
              <a:uFillTx/>
              <a:latin typeface="Monotype Corsiva" panose="03010101010201010101" pitchFamily="66" charset="0"/>
              <a:cs typeface="Arial" panose="020B0604020202020204" pitchFamily="34" charset="0"/>
              <a:sym typeface="Helvetica Light"/>
            </a:endParaRPr>
          </a:p>
        </p:txBody>
      </p:sp>
    </p:spTree>
    <p:extLst>
      <p:ext uri="{BB962C8B-B14F-4D97-AF65-F5344CB8AC3E}">
        <p14:creationId xmlns:p14="http://schemas.microsoft.com/office/powerpoint/2010/main" val="18686371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Tarihçe"/>
          <p:cNvSpPr txBox="1"/>
          <p:nvPr/>
        </p:nvSpPr>
        <p:spPr>
          <a:xfrm>
            <a:off x="8724206" y="475865"/>
            <a:ext cx="3664466"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r>
              <a:rPr lang="tr-TR" dirty="0"/>
              <a:t>ENSTİTÜ YÖNETİMİMİZ</a:t>
            </a:r>
          </a:p>
        </p:txBody>
      </p:sp>
      <p:sp>
        <p:nvSpPr>
          <p:cNvPr id="10" name="Unvan 1"/>
          <p:cNvSpPr txBox="1">
            <a:spLocks/>
          </p:cNvSpPr>
          <p:nvPr/>
        </p:nvSpPr>
        <p:spPr>
          <a:xfrm>
            <a:off x="2228022" y="5517931"/>
            <a:ext cx="3212399" cy="2238703"/>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tr-TR" sz="1600" b="1" dirty="0" err="1">
                <a:latin typeface="Arial" panose="020B0604020202020204" pitchFamily="34" charset="0"/>
                <a:cs typeface="Arial" panose="020B0604020202020204" pitchFamily="34" charset="0"/>
              </a:rPr>
              <a:t>Cihad</a:t>
            </a:r>
            <a:r>
              <a:rPr lang="tr-TR" sz="1600" b="1" dirty="0">
                <a:latin typeface="Arial" panose="020B0604020202020204" pitchFamily="34" charset="0"/>
                <a:cs typeface="Arial" panose="020B0604020202020204" pitchFamily="34" charset="0"/>
              </a:rPr>
              <a:t> aydın</a:t>
            </a:r>
            <a:br>
              <a:rPr lang="da-DK" sz="1600" b="1" dirty="0">
                <a:latin typeface="Arial" panose="020B0604020202020204" pitchFamily="34" charset="0"/>
                <a:cs typeface="Arial" panose="020B0604020202020204" pitchFamily="34" charset="0"/>
              </a:rPr>
            </a:br>
            <a:r>
              <a:rPr lang="da-DK" sz="1600" b="1" dirty="0">
                <a:latin typeface="Arial" panose="020B0604020202020204" pitchFamily="34" charset="0"/>
                <a:cs typeface="Arial" panose="020B0604020202020204" pitchFamily="34" charset="0"/>
              </a:rPr>
              <a:t>Enstitü sekreteri</a:t>
            </a:r>
            <a:br>
              <a:rPr lang="da-DK" sz="1600" b="1" dirty="0">
                <a:latin typeface="Arial" panose="020B0604020202020204" pitchFamily="34" charset="0"/>
                <a:cs typeface="Arial" panose="020B0604020202020204" pitchFamily="34" charset="0"/>
              </a:rPr>
            </a:br>
            <a:r>
              <a:rPr lang="fi-FI" sz="1600" b="1" cap="none" dirty="0">
                <a:latin typeface="Arial" panose="020B0604020202020204" pitchFamily="34" charset="0"/>
                <a:cs typeface="Arial" panose="020B0604020202020204" pitchFamily="34" charset="0"/>
              </a:rPr>
              <a:t>cihadaydin@bandirma.edu.tr</a:t>
            </a:r>
            <a:endParaRPr lang="tr-TR" sz="1600" b="1" dirty="0">
              <a:latin typeface="Arial" panose="020B0604020202020204" pitchFamily="34" charset="0"/>
              <a:cs typeface="Arial" panose="020B0604020202020204" pitchFamily="34" charset="0"/>
            </a:endParaRPr>
          </a:p>
          <a:p>
            <a:pPr algn="ctr">
              <a:lnSpc>
                <a:spcPct val="150000"/>
              </a:lnSpc>
            </a:pPr>
            <a:r>
              <a:rPr lang="da-DK" sz="1600" b="1" dirty="0">
                <a:latin typeface="Arial" panose="020B0604020202020204" pitchFamily="34" charset="0"/>
                <a:cs typeface="Arial" panose="020B0604020202020204" pitchFamily="34" charset="0"/>
              </a:rPr>
              <a:t>0266 717 01 17 / 490</a:t>
            </a:r>
            <a:r>
              <a:rPr lang="tr-TR" sz="1600" b="1" dirty="0">
                <a:latin typeface="Arial" panose="020B0604020202020204" pitchFamily="34" charset="0"/>
                <a:cs typeface="Arial" panose="020B0604020202020204" pitchFamily="34" charset="0"/>
              </a:rPr>
              <a:t>4</a:t>
            </a:r>
            <a:br>
              <a:rPr lang="da-DK" sz="1600" b="1" dirty="0">
                <a:latin typeface="Arial" panose="020B0604020202020204" pitchFamily="34" charset="0"/>
                <a:cs typeface="Arial" panose="020B0604020202020204" pitchFamily="34" charset="0"/>
              </a:rPr>
            </a:br>
            <a:r>
              <a:rPr lang="da-DK" sz="1600" b="1" dirty="0">
                <a:latin typeface="Arial" panose="020B0604020202020204" pitchFamily="34" charset="0"/>
                <a:cs typeface="Arial" panose="020B0604020202020204" pitchFamily="34" charset="0"/>
              </a:rPr>
              <a:t>0266 606 49 04</a:t>
            </a:r>
            <a:endParaRPr lang="tr-TR" sz="1600" b="1" dirty="0">
              <a:latin typeface="Arial" panose="020B0604020202020204" pitchFamily="34" charset="0"/>
              <a:cs typeface="Arial" panose="020B0604020202020204" pitchFamily="34" charset="0"/>
            </a:endParaRPr>
          </a:p>
        </p:txBody>
      </p:sp>
      <p:sp>
        <p:nvSpPr>
          <p:cNvPr id="11" name="Unvan 1"/>
          <p:cNvSpPr txBox="1">
            <a:spLocks/>
          </p:cNvSpPr>
          <p:nvPr/>
        </p:nvSpPr>
        <p:spPr>
          <a:xfrm>
            <a:off x="7078972" y="5622070"/>
            <a:ext cx="3697806" cy="203042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tr-TR" sz="1600" b="1" dirty="0">
                <a:latin typeface="Arial" panose="020B0604020202020204" pitchFamily="34" charset="0"/>
                <a:cs typeface="Arial" panose="020B0604020202020204" pitchFamily="34" charset="0"/>
              </a:rPr>
              <a:t>AFRANUR ARSLAN</a:t>
            </a:r>
          </a:p>
          <a:p>
            <a:pPr algn="ctr">
              <a:lnSpc>
                <a:spcPct val="150000"/>
              </a:lnSpc>
            </a:pPr>
            <a:r>
              <a:rPr lang="tr-TR" sz="1600" b="1" dirty="0">
                <a:latin typeface="Arial" panose="020B0604020202020204" pitchFamily="34" charset="0"/>
                <a:cs typeface="Arial" panose="020B0604020202020204" pitchFamily="34" charset="0"/>
              </a:rPr>
              <a:t>teknisyen</a:t>
            </a:r>
            <a:br>
              <a:rPr lang="fi-FI" sz="1600" b="1" dirty="0">
                <a:latin typeface="Arial" panose="020B0604020202020204" pitchFamily="34" charset="0"/>
                <a:cs typeface="Arial" panose="020B0604020202020204" pitchFamily="34" charset="0"/>
              </a:rPr>
            </a:br>
            <a:r>
              <a:rPr lang="tr-TR" sz="1600" b="1" cap="none" dirty="0" err="1">
                <a:latin typeface="Arial" panose="020B0604020202020204" pitchFamily="34" charset="0"/>
                <a:cs typeface="Arial" panose="020B0604020202020204" pitchFamily="34" charset="0"/>
              </a:rPr>
              <a:t>afranurarslan</a:t>
            </a:r>
            <a:r>
              <a:rPr lang="fi-FI" sz="1600" b="1" cap="none" dirty="0">
                <a:latin typeface="Arial" panose="020B0604020202020204" pitchFamily="34" charset="0"/>
                <a:cs typeface="Arial" panose="020B0604020202020204" pitchFamily="34" charset="0"/>
              </a:rPr>
              <a:t>@bandirma.edu.tr</a:t>
            </a:r>
          </a:p>
          <a:p>
            <a:pPr algn="ctr">
              <a:lnSpc>
                <a:spcPct val="150000"/>
              </a:lnSpc>
            </a:pPr>
            <a:r>
              <a:rPr lang="fi-FI" sz="1600" b="1" dirty="0">
                <a:latin typeface="Arial" panose="020B0604020202020204" pitchFamily="34" charset="0"/>
                <a:cs typeface="Arial" panose="020B0604020202020204" pitchFamily="34" charset="0"/>
              </a:rPr>
              <a:t>0266 717 01 17 / 4904</a:t>
            </a:r>
          </a:p>
          <a:p>
            <a:pPr algn="ctr">
              <a:lnSpc>
                <a:spcPct val="150000"/>
              </a:lnSpc>
            </a:pPr>
            <a:r>
              <a:rPr lang="fi-FI" sz="1600" b="1" dirty="0">
                <a:latin typeface="Arial" panose="020B0604020202020204" pitchFamily="34" charset="0"/>
                <a:cs typeface="Arial" panose="020B0604020202020204" pitchFamily="34" charset="0"/>
              </a:rPr>
              <a:t>0266 606 49 04</a:t>
            </a:r>
          </a:p>
        </p:txBody>
      </p:sp>
      <p:sp>
        <p:nvSpPr>
          <p:cNvPr id="2" name="Dikdörtgen 1"/>
          <p:cNvSpPr/>
          <p:nvPr/>
        </p:nvSpPr>
        <p:spPr>
          <a:xfrm>
            <a:off x="4858661" y="2128793"/>
            <a:ext cx="2885726" cy="461665"/>
          </a:xfrm>
          <a:prstGeom prst="rect">
            <a:avLst/>
          </a:prstGeom>
        </p:spPr>
        <p:txBody>
          <a:bodyPr wrap="none">
            <a:spAutoFit/>
          </a:bodyPr>
          <a:lstStyle/>
          <a:p>
            <a:r>
              <a:rPr lang="tr-TR" sz="2400" b="1" dirty="0">
                <a:latin typeface="Arial" panose="020B0604020202020204" pitchFamily="34" charset="0"/>
                <a:cs typeface="Arial" panose="020B0604020202020204" pitchFamily="34" charset="0"/>
              </a:rPr>
              <a:t>İDARİ PERSONEL</a:t>
            </a:r>
          </a:p>
        </p:txBody>
      </p:sp>
      <p:pic>
        <p:nvPicPr>
          <p:cNvPr id="4" name="Resim 3">
            <a:extLst>
              <a:ext uri="{FF2B5EF4-FFF2-40B4-BE49-F238E27FC236}">
                <a16:creationId xmlns:a16="http://schemas.microsoft.com/office/drawing/2014/main" id="{8F8B94C1-4706-4E8C-ABD1-64EAB03AAC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8883" y="3321872"/>
            <a:ext cx="1753927" cy="2337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a:extLst>
              <a:ext uri="{FF2B5EF4-FFF2-40B4-BE49-F238E27FC236}">
                <a16:creationId xmlns:a16="http://schemas.microsoft.com/office/drawing/2014/main" id="{2B9DE6DA-2EC0-4C69-B263-9182AE172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8519" y="3266926"/>
            <a:ext cx="1891404" cy="2335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82304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2443655" y="299270"/>
            <a:ext cx="10111619"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dirty="0"/>
              <a:t>ENSTİTÜMÜZ BÜNYESİNDE FAALİYET YÜRÜTEN </a:t>
            </a:r>
          </a:p>
          <a:p>
            <a:pPr lvl="0">
              <a:defRPr/>
            </a:pPr>
            <a:r>
              <a:rPr lang="tr-TR" dirty="0"/>
              <a:t>ANABİLİM DALLARI VE PROGRAMLARIMIZ</a:t>
            </a:r>
          </a:p>
        </p:txBody>
      </p:sp>
      <p:graphicFrame>
        <p:nvGraphicFramePr>
          <p:cNvPr id="2" name="Tablo 1">
            <a:extLst>
              <a:ext uri="{FF2B5EF4-FFF2-40B4-BE49-F238E27FC236}">
                <a16:creationId xmlns:a16="http://schemas.microsoft.com/office/drawing/2014/main" id="{AB02122E-343A-4BC5-8737-A18DDA9AC71A}"/>
              </a:ext>
            </a:extLst>
          </p:cNvPr>
          <p:cNvGraphicFramePr>
            <a:graphicFrameLocks noGrp="1"/>
          </p:cNvGraphicFramePr>
          <p:nvPr>
            <p:extLst>
              <p:ext uri="{D42A27DB-BD31-4B8C-83A1-F6EECF244321}">
                <p14:modId xmlns:p14="http://schemas.microsoft.com/office/powerpoint/2010/main" val="307372353"/>
              </p:ext>
            </p:extLst>
          </p:nvPr>
        </p:nvGraphicFramePr>
        <p:xfrm>
          <a:off x="914400" y="2480153"/>
          <a:ext cx="11110586" cy="6644809"/>
        </p:xfrm>
        <a:graphic>
          <a:graphicData uri="http://schemas.openxmlformats.org/drawingml/2006/table">
            <a:tbl>
              <a:tblPr firstRow="1" bandRow="1"/>
              <a:tblGrid>
                <a:gridCol w="370999">
                  <a:extLst>
                    <a:ext uri="{9D8B030D-6E8A-4147-A177-3AD203B41FA5}">
                      <a16:colId xmlns:a16="http://schemas.microsoft.com/office/drawing/2014/main" val="769846617"/>
                    </a:ext>
                  </a:extLst>
                </a:gridCol>
                <a:gridCol w="2419083">
                  <a:extLst>
                    <a:ext uri="{9D8B030D-6E8A-4147-A177-3AD203B41FA5}">
                      <a16:colId xmlns:a16="http://schemas.microsoft.com/office/drawing/2014/main" val="3274372251"/>
                    </a:ext>
                  </a:extLst>
                </a:gridCol>
                <a:gridCol w="3529815">
                  <a:extLst>
                    <a:ext uri="{9D8B030D-6E8A-4147-A177-3AD203B41FA5}">
                      <a16:colId xmlns:a16="http://schemas.microsoft.com/office/drawing/2014/main" val="759127507"/>
                    </a:ext>
                  </a:extLst>
                </a:gridCol>
                <a:gridCol w="2233050">
                  <a:extLst>
                    <a:ext uri="{9D8B030D-6E8A-4147-A177-3AD203B41FA5}">
                      <a16:colId xmlns:a16="http://schemas.microsoft.com/office/drawing/2014/main" val="2613057305"/>
                    </a:ext>
                  </a:extLst>
                </a:gridCol>
                <a:gridCol w="2557639">
                  <a:extLst>
                    <a:ext uri="{9D8B030D-6E8A-4147-A177-3AD203B41FA5}">
                      <a16:colId xmlns:a16="http://schemas.microsoft.com/office/drawing/2014/main" val="1963543545"/>
                    </a:ext>
                  </a:extLst>
                </a:gridCol>
              </a:tblGrid>
              <a:tr h="450937">
                <a:tc>
                  <a:txBody>
                    <a:bodyPr/>
                    <a:lstStyle/>
                    <a:p>
                      <a:pPr algn="ct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365C0"/>
                    </a:solidFill>
                  </a:tcPr>
                </a:tc>
                <a:tc gridSpan="4">
                  <a:txBody>
                    <a:bodyPr/>
                    <a:lstStyle/>
                    <a:p>
                      <a:pPr algn="ctr">
                        <a:lnSpc>
                          <a:spcPct val="107000"/>
                        </a:lnSpc>
                        <a:spcAft>
                          <a:spcPts val="0"/>
                        </a:spcAft>
                      </a:pPr>
                      <a:r>
                        <a:rPr lang="tr-TR" sz="1800" b="1" dirty="0">
                          <a:solidFill>
                            <a:schemeClr val="bg1"/>
                          </a:solidFill>
                          <a:effectLst/>
                          <a:latin typeface="Arial" panose="020B0604020202020204" pitchFamily="34" charset="0"/>
                          <a:ea typeface="Helvetica Light"/>
                          <a:cs typeface="Times New Roman" panose="02020603050405020304" pitchFamily="18" charset="0"/>
                        </a:rPr>
                        <a:t>SAĞLIK BİLİMLERİ ENSTİTÜSÜ ANABİLİM DALI VE PROGRAMLAR</a:t>
                      </a:r>
                      <a:endParaRPr lang="tr-T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365C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3358709"/>
                  </a:ext>
                </a:extLst>
              </a:tr>
              <a:tr h="898909">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a:lnSpc>
                          <a:spcPct val="106000"/>
                        </a:lnSpc>
                        <a:spcAft>
                          <a:spcPts val="0"/>
                        </a:spcAft>
                      </a:pPr>
                      <a:r>
                        <a:rPr lang="tr-TR" sz="1800" b="1" dirty="0">
                          <a:solidFill>
                            <a:srgbClr val="000000"/>
                          </a:solidFill>
                          <a:effectLst/>
                          <a:latin typeface="Arial" panose="020B0604020202020204" pitchFamily="34" charset="0"/>
                          <a:ea typeface="Helvetica Light"/>
                          <a:cs typeface="Times New Roman" panose="02020603050405020304" pitchFamily="18" charset="0"/>
                        </a:rPr>
                        <a:t>Anabilim Dalı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Tezli Yüksek Lisans Programı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a:lnSpc>
                          <a:spcPct val="106000"/>
                        </a:lnSpc>
                        <a:spcAft>
                          <a:spcPts val="0"/>
                        </a:spcAft>
                      </a:pPr>
                      <a:r>
                        <a:rPr lang="tr-TR" sz="1800" b="1" dirty="0">
                          <a:solidFill>
                            <a:srgbClr val="000000"/>
                          </a:solidFill>
                          <a:effectLst/>
                          <a:latin typeface="Arial" panose="020B0604020202020204" pitchFamily="34" charset="0"/>
                          <a:ea typeface="Helvetica Light"/>
                          <a:cs typeface="Times New Roman" panose="02020603050405020304" pitchFamily="18" charset="0"/>
                        </a:rPr>
                        <a:t>Tezsiz Yüksek Lisans Programı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a:lnSpc>
                          <a:spcPct val="106000"/>
                        </a:lnSpc>
                        <a:spcAft>
                          <a:spcPts val="0"/>
                        </a:spcAft>
                      </a:pPr>
                      <a:r>
                        <a:rPr lang="tr-TR" sz="1800" b="1" dirty="0">
                          <a:solidFill>
                            <a:srgbClr val="000000"/>
                          </a:solidFill>
                          <a:effectLst/>
                          <a:latin typeface="Arial" panose="020B0604020202020204" pitchFamily="34" charset="0"/>
                          <a:ea typeface="Helvetica Light"/>
                          <a:cs typeface="Times New Roman" panose="02020603050405020304" pitchFamily="18" charset="0"/>
                        </a:rPr>
                        <a:t>Doktora Programı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extLst>
                  <a:ext uri="{0D108BD9-81ED-4DB2-BD59-A6C34878D82A}">
                    <a16:rowId xmlns:a16="http://schemas.microsoft.com/office/drawing/2014/main" val="1900360376"/>
                  </a:ext>
                </a:extLst>
              </a:tr>
              <a:tr h="608876">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rowSpan="3">
                  <a:txBody>
                    <a:bodyPr/>
                    <a:lstStyle/>
                    <a:p>
                      <a:pPr>
                        <a:lnSpc>
                          <a:spcPct val="106000"/>
                        </a:lnSpc>
                        <a:spcAft>
                          <a:spcPts val="0"/>
                        </a:spcAft>
                      </a:pPr>
                      <a:r>
                        <a:rPr lang="tr-TR" sz="1800" b="1" dirty="0">
                          <a:solidFill>
                            <a:srgbClr val="000000"/>
                          </a:solidFill>
                          <a:effectLst/>
                          <a:latin typeface="Arial" panose="020B0604020202020204" pitchFamily="34" charset="0"/>
                          <a:ea typeface="Helvetica Light"/>
                          <a:cs typeface="Times New Roman" panose="02020603050405020304" pitchFamily="18" charset="0"/>
                        </a:rPr>
                        <a:t>Hemşirelik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Helvetica Light"/>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Helvetica Light"/>
                          <a:cs typeface="Times New Roman" panose="02020603050405020304" pitchFamily="18" charset="0"/>
                        </a:rPr>
                        <a:t>Hemşirelikte Yönetim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1265811273"/>
                  </a:ext>
                </a:extLst>
              </a:tr>
              <a:tr h="620919">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vMerge="1">
                  <a:txBody>
                    <a:bodyPr/>
                    <a:lstStyle/>
                    <a:p>
                      <a:endParaRPr lang="tr-TR"/>
                    </a:p>
                  </a:txBody>
                  <a:tcPr/>
                </a:tc>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Ruh Sağlığı ve Psikiyatri Hemşireliği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939388958"/>
                  </a:ext>
                </a:extLst>
              </a:tr>
              <a:tr h="620919">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vMerge="1">
                  <a:txBody>
                    <a:bodyPr/>
                    <a:lstStyle/>
                    <a:p>
                      <a:endParaRPr lang="tr-TR"/>
                    </a:p>
                  </a:txBody>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Helvetica Light"/>
                          <a:cs typeface="Times New Roman" panose="02020603050405020304" pitchFamily="18" charset="0"/>
                        </a:rPr>
                        <a:t>Kadın Sağlığı ve Hastalıkları Hemşireliği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3568334383"/>
                  </a:ext>
                </a:extLst>
              </a:tr>
              <a:tr h="313747">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Sosyal Hizmet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Sosyal Hizmet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2957829847"/>
                  </a:ext>
                </a:extLst>
              </a:tr>
              <a:tr h="332856">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Sağlık Yönetimi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Sağlık Yönetimi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2826754881"/>
                  </a:ext>
                </a:extLst>
              </a:tr>
              <a:tr h="332856">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nSpc>
                          <a:spcPct val="106000"/>
                        </a:lnSpc>
                        <a:spcAft>
                          <a:spcPts val="0"/>
                        </a:spcAft>
                      </a:pPr>
                      <a:r>
                        <a:rPr lang="tr-TR" sz="1800" b="1" dirty="0">
                          <a:solidFill>
                            <a:srgbClr val="000000"/>
                          </a:solidFill>
                          <a:effectLst/>
                          <a:latin typeface="Arial" panose="020B0604020202020204" pitchFamily="34" charset="0"/>
                          <a:ea typeface="Helvetica Light"/>
                          <a:cs typeface="Times New Roman" panose="02020603050405020304" pitchFamily="18" charset="0"/>
                        </a:rPr>
                        <a:t>Anatomi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Helvetica Light"/>
                          <a:cs typeface="Times New Roman" panose="02020603050405020304" pitchFamily="18" charset="0"/>
                        </a:rPr>
                        <a:t>Anatomi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3175975713"/>
                  </a:ext>
                </a:extLst>
              </a:tr>
              <a:tr h="620919">
                <a:tc>
                  <a:txBody>
                    <a:bodyPr/>
                    <a:lstStyle/>
                    <a:p>
                      <a:pPr algn="ctr">
                        <a:lnSpc>
                          <a:spcPct val="106000"/>
                        </a:lnSpc>
                        <a:spcAft>
                          <a:spcPts val="0"/>
                        </a:spcAft>
                      </a:pPr>
                      <a:r>
                        <a:rPr lang="tr-TR" sz="1800">
                          <a:effectLst/>
                          <a:latin typeface="Arial" panose="020B0604020202020204" pitchFamily="34" charset="0"/>
                          <a:ea typeface="Times New Roman" panose="02020603050405020304" pitchFamily="18"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nSpc>
                          <a:spcPct val="106000"/>
                        </a:lnSpc>
                        <a:spcAft>
                          <a:spcPts val="0"/>
                        </a:spcAft>
                      </a:pPr>
                      <a:r>
                        <a:rPr lang="tr-TR" sz="1800" b="1" dirty="0">
                          <a:solidFill>
                            <a:srgbClr val="000000"/>
                          </a:solidFill>
                          <a:effectLst/>
                          <a:latin typeface="Arial" panose="020B0604020202020204" pitchFamily="34" charset="0"/>
                          <a:ea typeface="Helvetica Light"/>
                          <a:cs typeface="Times New Roman" panose="02020603050405020304" pitchFamily="18" charset="0"/>
                        </a:rPr>
                        <a:t>Fizyoterapi ve Rehabilitasyon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Fizyoterapi ve Rehabilitasyon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3304585717"/>
                  </a:ext>
                </a:extLst>
              </a:tr>
              <a:tr h="620919">
                <a:tc>
                  <a:txBody>
                    <a:bodyPr/>
                    <a:lstStyle/>
                    <a:p>
                      <a:pPr algn="ctr">
                        <a:lnSpc>
                          <a:spcPct val="106000"/>
                        </a:lnSpc>
                        <a:spcAft>
                          <a:spcPts val="0"/>
                        </a:spcAft>
                      </a:pPr>
                      <a:r>
                        <a:rPr lang="tr-TR" sz="1800" dirty="0">
                          <a:effectLst/>
                          <a:latin typeface="Arial" panose="020B0604020202020204" pitchFamily="34" charset="0"/>
                          <a:ea typeface="Times New Roman" panose="02020603050405020304" pitchFamily="18" charset="0"/>
                          <a:cs typeface="Times New Roman" panose="02020603050405020304" pitchFamily="18" charset="0"/>
                        </a:rPr>
                        <a:t>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nSpc>
                          <a:spcPct val="106000"/>
                        </a:lnSpc>
                        <a:spcAft>
                          <a:spcPts val="0"/>
                        </a:spcAft>
                      </a:pPr>
                      <a:r>
                        <a:rPr lang="tr-TR" sz="1800" b="1" dirty="0">
                          <a:solidFill>
                            <a:srgbClr val="000000"/>
                          </a:solidFill>
                          <a:effectLst/>
                          <a:latin typeface="Arial" panose="020B0604020202020204" pitchFamily="34" charset="0"/>
                          <a:ea typeface="Helvetica Light"/>
                          <a:cs typeface="Times New Roman" panose="02020603050405020304" pitchFamily="18" charset="0"/>
                        </a:rPr>
                        <a:t>Beden Eğitimi ve Spor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Helvetica Light"/>
                          <a:cs typeface="Times New Roman" panose="02020603050405020304" pitchFamily="18" charset="0"/>
                        </a:rPr>
                        <a:t>Beden Eğitimi ve Spor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Helvetica Light"/>
                          <a:cs typeface="Times New Roman" panose="02020603050405020304" pitchFamily="18" charset="0"/>
                        </a:rPr>
                        <a:t>Beden Eğitimi ve Spor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Helvetica Light"/>
                          <a:cs typeface="Times New Roman" panose="02020603050405020304" pitchFamily="18" charset="0"/>
                        </a:rPr>
                        <a:t>Beden Eğitimi ve Spor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781316494"/>
                  </a:ext>
                </a:extLst>
              </a:tr>
              <a:tr h="614076">
                <a:tc>
                  <a:txBody>
                    <a:bodyPr/>
                    <a:lstStyle/>
                    <a:p>
                      <a:pPr algn="ctr">
                        <a:lnSpc>
                          <a:spcPct val="106000"/>
                        </a:lnSpc>
                        <a:spcAft>
                          <a:spcPts val="0"/>
                        </a:spcAft>
                      </a:pPr>
                      <a:r>
                        <a:rPr lang="tr-TR" sz="1800" dirty="0">
                          <a:effectLst/>
                          <a:latin typeface="Arial" panose="020B0604020202020204" pitchFamily="34" charset="0"/>
                          <a:ea typeface="Calibri" panose="020F0502020204030204" pitchFamily="34" charset="0"/>
                          <a:cs typeface="Arial" panose="020B0604020202020204" pitchFamily="34" charset="0"/>
                        </a:rPr>
                        <a:t>9</a:t>
                      </a: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nSpc>
                          <a:spcPct val="106000"/>
                        </a:lnSpc>
                        <a:spcAft>
                          <a:spcPts val="0"/>
                        </a:spcAft>
                      </a:pPr>
                      <a:r>
                        <a:rPr lang="tr-TR" sz="1800" b="1" dirty="0">
                          <a:effectLst/>
                          <a:latin typeface="Arial" panose="020B0604020202020204" pitchFamily="34" charset="0"/>
                          <a:ea typeface="Calibri" panose="020F0502020204030204" pitchFamily="34" charset="0"/>
                          <a:cs typeface="Arial" panose="020B0604020202020204" pitchFamily="34" charset="0"/>
                        </a:rPr>
                        <a:t>Beslenme Ve Diyetetik</a:t>
                      </a: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effectLst/>
                          <a:latin typeface="Arial" panose="020B0604020202020204" pitchFamily="34" charset="0"/>
                          <a:ea typeface="Calibri" panose="020F0502020204030204" pitchFamily="34" charset="0"/>
                          <a:cs typeface="Arial" panose="020B0604020202020204" pitchFamily="34" charset="0"/>
                        </a:rPr>
                        <a:t>Beslenme ve Diyetetik</a:t>
                      </a: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effectLst/>
                          <a:latin typeface="Arial" panose="020B0604020202020204" pitchFamily="34" charset="0"/>
                          <a:ea typeface="Calibri" panose="020F0502020204030204" pitchFamily="34" charset="0"/>
                          <a:cs typeface="Arial" panose="020B060402020202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effectLst/>
                          <a:latin typeface="Arial" panose="020B0604020202020204" pitchFamily="34" charset="0"/>
                          <a:ea typeface="Calibri" panose="020F0502020204030204" pitchFamily="34" charset="0"/>
                          <a:cs typeface="Arial" panose="020B0604020202020204" pitchFamily="34" charset="0"/>
                        </a:rPr>
                        <a:t>-</a:t>
                      </a: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2856978149"/>
                  </a:ext>
                </a:extLst>
              </a:tr>
              <a:tr h="608876">
                <a:tc>
                  <a:txBody>
                    <a:bodyPr/>
                    <a:lstStyle/>
                    <a:p>
                      <a:pPr algn="ctr">
                        <a:lnSpc>
                          <a:spcPct val="106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10</a:t>
                      </a: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nSpc>
                          <a:spcPct val="106000"/>
                        </a:lnSpc>
                        <a:spcAft>
                          <a:spcPts val="0"/>
                        </a:spcAft>
                      </a:pPr>
                      <a:r>
                        <a:rPr lang="tr-TR" sz="1800" b="1" dirty="0">
                          <a:effectLst/>
                          <a:latin typeface="Arial" panose="020B0604020202020204" pitchFamily="34" charset="0"/>
                          <a:ea typeface="Calibri" panose="020F0502020204030204" pitchFamily="34" charset="0"/>
                          <a:cs typeface="Arial" panose="020B0604020202020204" pitchFamily="34" charset="0"/>
                        </a:rPr>
                        <a:t>Tıbbi Mikrobiyoloji</a:t>
                      </a: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effectLst/>
                          <a:latin typeface="Arial" panose="020B0604020202020204" pitchFamily="34" charset="0"/>
                          <a:ea typeface="Calibri" panose="020F0502020204030204" pitchFamily="34" charset="0"/>
                          <a:cs typeface="Arial" panose="020B0604020202020204" pitchFamily="34" charset="0"/>
                        </a:rPr>
                        <a:t>Tıbbi Mikrobiyoloji</a:t>
                      </a: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effectLst/>
                          <a:latin typeface="Arial" panose="020B0604020202020204" pitchFamily="34" charset="0"/>
                          <a:ea typeface="Calibri" panose="020F0502020204030204" pitchFamily="34" charset="0"/>
                          <a:cs typeface="Arial" panose="020B060402020202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effectLst/>
                          <a:latin typeface="Arial" panose="020B0604020202020204" pitchFamily="34" charset="0"/>
                          <a:ea typeface="Calibri" panose="020F0502020204030204" pitchFamily="34" charset="0"/>
                          <a:cs typeface="Arial" panose="020B0604020202020204" pitchFamily="34" charset="0"/>
                        </a:rPr>
                        <a:t>-</a:t>
                      </a: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2543446239"/>
                  </a:ext>
                </a:extLst>
              </a:tr>
            </a:tbl>
          </a:graphicData>
        </a:graphic>
      </p:graphicFrame>
    </p:spTree>
    <p:extLst>
      <p:ext uri="{BB962C8B-B14F-4D97-AF65-F5344CB8AC3E}">
        <p14:creationId xmlns:p14="http://schemas.microsoft.com/office/powerpoint/2010/main" val="29148703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945532" y="302443"/>
            <a:ext cx="6452087" cy="4873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Sağlık Bilimleri Enstitüsü Öğrenci Sayıları</a:t>
            </a:r>
            <a:endParaRPr kumimoji="0" lang="tr-TR"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graphicFrame>
        <p:nvGraphicFramePr>
          <p:cNvPr id="3" name="Tablo 2">
            <a:extLst>
              <a:ext uri="{FF2B5EF4-FFF2-40B4-BE49-F238E27FC236}">
                <a16:creationId xmlns:a16="http://schemas.microsoft.com/office/drawing/2014/main" id="{AE533E17-5C63-46E1-9575-DAC87D93DFAE}"/>
              </a:ext>
            </a:extLst>
          </p:cNvPr>
          <p:cNvGraphicFramePr>
            <a:graphicFrameLocks noGrp="1"/>
          </p:cNvGraphicFramePr>
          <p:nvPr>
            <p:extLst>
              <p:ext uri="{D42A27DB-BD31-4B8C-83A1-F6EECF244321}">
                <p14:modId xmlns:p14="http://schemas.microsoft.com/office/powerpoint/2010/main" val="3002155465"/>
              </p:ext>
            </p:extLst>
          </p:nvPr>
        </p:nvGraphicFramePr>
        <p:xfrm>
          <a:off x="1164770" y="2231571"/>
          <a:ext cx="10810111" cy="6868885"/>
        </p:xfrm>
        <a:graphic>
          <a:graphicData uri="http://schemas.openxmlformats.org/drawingml/2006/table">
            <a:tbl>
              <a:tblPr/>
              <a:tblGrid>
                <a:gridCol w="1371674">
                  <a:extLst>
                    <a:ext uri="{9D8B030D-6E8A-4147-A177-3AD203B41FA5}">
                      <a16:colId xmlns:a16="http://schemas.microsoft.com/office/drawing/2014/main" val="4079765853"/>
                    </a:ext>
                  </a:extLst>
                </a:gridCol>
                <a:gridCol w="4952713">
                  <a:extLst>
                    <a:ext uri="{9D8B030D-6E8A-4147-A177-3AD203B41FA5}">
                      <a16:colId xmlns:a16="http://schemas.microsoft.com/office/drawing/2014/main" val="2614199506"/>
                    </a:ext>
                  </a:extLst>
                </a:gridCol>
                <a:gridCol w="2243246">
                  <a:extLst>
                    <a:ext uri="{9D8B030D-6E8A-4147-A177-3AD203B41FA5}">
                      <a16:colId xmlns:a16="http://schemas.microsoft.com/office/drawing/2014/main" val="1337792434"/>
                    </a:ext>
                  </a:extLst>
                </a:gridCol>
                <a:gridCol w="2242478">
                  <a:extLst>
                    <a:ext uri="{9D8B030D-6E8A-4147-A177-3AD203B41FA5}">
                      <a16:colId xmlns:a16="http://schemas.microsoft.com/office/drawing/2014/main" val="3091258754"/>
                    </a:ext>
                  </a:extLst>
                </a:gridCol>
              </a:tblGrid>
              <a:tr h="543016">
                <a:tc gridSpan="3">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Program Adı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39A"/>
                    </a:solidFill>
                  </a:tcPr>
                </a:tc>
                <a:tc hMerge="1">
                  <a:txBody>
                    <a:bodyPr/>
                    <a:lstStyle/>
                    <a:p>
                      <a:endParaRPr lang="tr-TR"/>
                    </a:p>
                  </a:txBody>
                  <a:tcPr/>
                </a:tc>
                <a:tc hMerge="1">
                  <a:txBody>
                    <a:bodyPr/>
                    <a:lstStyle/>
                    <a:p>
                      <a:endParaRPr lang="tr-TR"/>
                    </a:p>
                  </a:txBody>
                  <a:tcPr/>
                </a:tc>
                <a:tc>
                  <a:txBody>
                    <a:bodyPr/>
                    <a:lstStyle/>
                    <a:p>
                      <a:pPr algn="ctr">
                        <a:lnSpc>
                          <a:spcPct val="106000"/>
                        </a:lnSpc>
                        <a:spcAft>
                          <a:spcPts val="0"/>
                        </a:spcAft>
                      </a:pPr>
                      <a:r>
                        <a:rPr lang="tr-TR" sz="1700" b="1">
                          <a:solidFill>
                            <a:srgbClr val="000000"/>
                          </a:solidFill>
                          <a:effectLst/>
                          <a:latin typeface="Arial" panose="020B0604020202020204" pitchFamily="34" charset="0"/>
                          <a:ea typeface="Helvetica Light"/>
                          <a:cs typeface="Times New Roman" panose="02020603050405020304" pitchFamily="18" charset="0"/>
                        </a:rPr>
                        <a:t>Öğrenci Sayısı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39A"/>
                    </a:solidFill>
                  </a:tcPr>
                </a:tc>
                <a:extLst>
                  <a:ext uri="{0D108BD9-81ED-4DB2-BD59-A6C34878D82A}">
                    <a16:rowId xmlns:a16="http://schemas.microsoft.com/office/drawing/2014/main" val="140366699"/>
                  </a:ext>
                </a:extLst>
              </a:tr>
              <a:tr h="468301">
                <a:tc rowSpan="2">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fontAlgn="ctr">
                        <a:lnSpc>
                          <a:spcPct val="106000"/>
                        </a:lnSpc>
                        <a:spcAft>
                          <a:spcPts val="0"/>
                        </a:spcAft>
                      </a:pPr>
                      <a:r>
                        <a:rPr lang="tr-TR" sz="1700" dirty="0">
                          <a:solidFill>
                            <a:srgbClr val="000000"/>
                          </a:solidFill>
                          <a:effectLst/>
                          <a:latin typeface="Arial" panose="020B0604020202020204" pitchFamily="34" charset="0"/>
                          <a:ea typeface="Helvetica Light"/>
                          <a:cs typeface="Times New Roman" panose="02020603050405020304" pitchFamily="18" charset="0"/>
                        </a:rPr>
                        <a:t>Hemşirelikte Yönetim</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6000"/>
                        </a:lnSpc>
                        <a:spcAft>
                          <a:spcPts val="0"/>
                        </a:spcAft>
                      </a:pPr>
                      <a:r>
                        <a:rPr lang="tr-TR" sz="1700" dirty="0">
                          <a:solidFill>
                            <a:srgbClr val="000000"/>
                          </a:solidFill>
                          <a:effectLst/>
                          <a:highlight>
                            <a:srgbClr val="DEEFFE"/>
                          </a:highlight>
                          <a:latin typeface="Arial" panose="020B0604020202020204" pitchFamily="34" charset="0"/>
                          <a:ea typeface="Helvetica Light"/>
                          <a:cs typeface="Times New Roman" panose="02020603050405020304" pitchFamily="18" charset="0"/>
                        </a:rPr>
                        <a:t>Doktora</a:t>
                      </a:r>
                      <a:endParaRPr lang="tr-TR" sz="1000" dirty="0">
                        <a:effectLst/>
                        <a:highlight>
                          <a:srgbClr val="DEEFFE"/>
                        </a:highligh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19</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211109"/>
                  </a:ext>
                </a:extLst>
              </a:tr>
              <a:tr h="465999">
                <a:tc vMerge="1">
                  <a:txBody>
                    <a:bodyPr/>
                    <a:lstStyle/>
                    <a:p>
                      <a:endParaRPr lang="tr-TR"/>
                    </a:p>
                  </a:txBody>
                  <a:tcPr/>
                </a:tc>
                <a:tc vMerge="1">
                  <a:txBody>
                    <a:bodyPr/>
                    <a:lstStyle/>
                    <a:p>
                      <a:endParaRPr lang="tr-TR"/>
                    </a:p>
                  </a:txBody>
                  <a:tcPr/>
                </a:tc>
                <a:tc>
                  <a:txBody>
                    <a:bodyPr/>
                    <a:lstStyle/>
                    <a:p>
                      <a:pPr algn="ctr" fontAlgn="ctr">
                        <a:lnSpc>
                          <a:spcPct val="106000"/>
                        </a:lnSpc>
                        <a:spcAft>
                          <a:spcPts val="0"/>
                        </a:spcAft>
                      </a:pPr>
                      <a:r>
                        <a:rPr lang="tr-TR" sz="1700" dirty="0">
                          <a:solidFill>
                            <a:srgbClr val="000000"/>
                          </a:solidFill>
                          <a:effectLst/>
                          <a:highlight>
                            <a:srgbClr val="DEEFFE"/>
                          </a:highlight>
                          <a:latin typeface="Arial" panose="020B0604020202020204" pitchFamily="34" charset="0"/>
                          <a:ea typeface="Helvetica Light"/>
                          <a:cs typeface="Times New Roman" panose="02020603050405020304" pitchFamily="18" charset="0"/>
                        </a:rPr>
                        <a:t>Tezli YL</a:t>
                      </a:r>
                      <a:endParaRPr lang="tr-TR" sz="1000" dirty="0">
                        <a:effectLst/>
                        <a:highlight>
                          <a:srgbClr val="DEEFFE"/>
                        </a:highligh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10</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358127"/>
                  </a:ext>
                </a:extLst>
              </a:tr>
              <a:tr h="518133">
                <a:tc>
                  <a:txBody>
                    <a:bodyPr/>
                    <a:lstStyle/>
                    <a:p>
                      <a:pPr algn="ctr" fontAlgn="ctr">
                        <a:lnSpc>
                          <a:spcPct val="106000"/>
                        </a:lnSpc>
                        <a:spcAft>
                          <a:spcPts val="0"/>
                        </a:spcAft>
                      </a:pPr>
                      <a:r>
                        <a:rPr lang="tr-TR" sz="1700" b="1">
                          <a:solidFill>
                            <a:srgbClr val="000000"/>
                          </a:solidFill>
                          <a:effectLst/>
                          <a:latin typeface="Arial" panose="020B0604020202020204" pitchFamily="34" charset="0"/>
                          <a:ea typeface="Helvetica Light"/>
                          <a:cs typeface="Times New Roman" panose="02020603050405020304" pitchFamily="18" charset="0"/>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6000"/>
                        </a:lnSpc>
                        <a:spcAft>
                          <a:spcPts val="0"/>
                        </a:spcAft>
                      </a:pPr>
                      <a:r>
                        <a:rPr lang="tr-TR" sz="1700" dirty="0">
                          <a:solidFill>
                            <a:srgbClr val="000000"/>
                          </a:solidFill>
                          <a:effectLst/>
                          <a:latin typeface="Arial" panose="020B0604020202020204" pitchFamily="34" charset="0"/>
                          <a:ea typeface="Helvetica Light"/>
                          <a:cs typeface="Times New Roman" panose="02020603050405020304" pitchFamily="18" charset="0"/>
                        </a:rPr>
                        <a:t>Ruh Sağlığı ve Psikiyatri Hemşireliği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6000"/>
                        </a:lnSpc>
                        <a:spcAft>
                          <a:spcPts val="0"/>
                        </a:spcAft>
                      </a:pPr>
                      <a:r>
                        <a:rPr lang="tr-TR" sz="1700" dirty="0">
                          <a:solidFill>
                            <a:srgbClr val="000000"/>
                          </a:solidFill>
                          <a:effectLst/>
                          <a:highlight>
                            <a:srgbClr val="DEEFFE"/>
                          </a:highlight>
                          <a:latin typeface="Arial" panose="020B0604020202020204" pitchFamily="34" charset="0"/>
                          <a:ea typeface="Helvetica Light"/>
                          <a:cs typeface="Times New Roman" panose="02020603050405020304" pitchFamily="18" charset="0"/>
                        </a:rPr>
                        <a:t>Tezli YL</a:t>
                      </a:r>
                      <a:endParaRPr lang="tr-TR" sz="1000" dirty="0">
                        <a:effectLst/>
                        <a:highlight>
                          <a:srgbClr val="DEEFFE"/>
                        </a:highligh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30</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8926965"/>
                  </a:ext>
                </a:extLst>
              </a:tr>
              <a:tr h="518133">
                <a:tc>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 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6000"/>
                        </a:lnSpc>
                        <a:spcAft>
                          <a:spcPts val="0"/>
                        </a:spcAft>
                      </a:pPr>
                      <a:r>
                        <a:rPr lang="tr-TR" sz="1700" dirty="0">
                          <a:solidFill>
                            <a:srgbClr val="000000"/>
                          </a:solidFill>
                          <a:effectLst/>
                          <a:latin typeface="Arial" panose="020B0604020202020204" pitchFamily="34" charset="0"/>
                          <a:ea typeface="Helvetica Light"/>
                          <a:cs typeface="Times New Roman" panose="02020603050405020304" pitchFamily="18" charset="0"/>
                        </a:rPr>
                        <a:t>Kadın Sağlığı ve Hastalıkları Hemşireliği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6000"/>
                        </a:lnSpc>
                        <a:spcAft>
                          <a:spcPts val="0"/>
                        </a:spcAft>
                      </a:pPr>
                      <a:r>
                        <a:rPr lang="tr-TR" sz="1700" dirty="0">
                          <a:solidFill>
                            <a:srgbClr val="000000"/>
                          </a:solidFill>
                          <a:effectLst/>
                          <a:highlight>
                            <a:srgbClr val="DEEFFE"/>
                          </a:highlight>
                          <a:latin typeface="Arial" panose="020B0604020202020204" pitchFamily="34" charset="0"/>
                          <a:ea typeface="Helvetica Light"/>
                          <a:cs typeface="Times New Roman" panose="02020603050405020304" pitchFamily="18" charset="0"/>
                        </a:rPr>
                        <a:t>Tezli YL</a:t>
                      </a:r>
                      <a:endParaRPr lang="tr-TR" sz="1000" dirty="0">
                        <a:effectLst/>
                        <a:highlight>
                          <a:srgbClr val="DEEFFE"/>
                        </a:highligh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19</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299876"/>
                  </a:ext>
                </a:extLst>
              </a:tr>
              <a:tr h="397425">
                <a:tc>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6000"/>
                        </a:lnSpc>
                        <a:spcAft>
                          <a:spcPts val="0"/>
                        </a:spcAft>
                      </a:pPr>
                      <a:r>
                        <a:rPr lang="tr-TR" sz="1700" dirty="0">
                          <a:solidFill>
                            <a:srgbClr val="000000"/>
                          </a:solidFill>
                          <a:effectLst/>
                          <a:latin typeface="Arial" panose="020B0604020202020204" pitchFamily="34" charset="0"/>
                          <a:ea typeface="Helvetica Light"/>
                          <a:cs typeface="Times New Roman" panose="02020603050405020304" pitchFamily="18" charset="0"/>
                        </a:rPr>
                        <a:t>Anatomi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6000"/>
                        </a:lnSpc>
                        <a:spcAft>
                          <a:spcPts val="0"/>
                        </a:spcAft>
                      </a:pPr>
                      <a:r>
                        <a:rPr lang="tr-TR" sz="1700" dirty="0">
                          <a:solidFill>
                            <a:srgbClr val="000000"/>
                          </a:solidFill>
                          <a:effectLst/>
                          <a:highlight>
                            <a:srgbClr val="DEEFFE"/>
                          </a:highlight>
                          <a:latin typeface="Arial" panose="020B0604020202020204" pitchFamily="34" charset="0"/>
                          <a:ea typeface="Helvetica Light"/>
                          <a:cs typeface="Times New Roman" panose="02020603050405020304" pitchFamily="18" charset="0"/>
                        </a:rPr>
                        <a:t>Tezli YL</a:t>
                      </a:r>
                      <a:endParaRPr lang="tr-TR" sz="1000" dirty="0">
                        <a:effectLst/>
                        <a:highlight>
                          <a:srgbClr val="DEEFFE"/>
                        </a:highligh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19</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3141622"/>
                  </a:ext>
                </a:extLst>
              </a:tr>
              <a:tr h="442957">
                <a:tc>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6000"/>
                        </a:lnSpc>
                        <a:spcAft>
                          <a:spcPts val="0"/>
                        </a:spcAft>
                      </a:pPr>
                      <a:r>
                        <a:rPr lang="tr-TR" sz="1700" dirty="0">
                          <a:solidFill>
                            <a:srgbClr val="000000"/>
                          </a:solidFill>
                          <a:effectLst/>
                          <a:latin typeface="Arial" panose="020B0604020202020204" pitchFamily="34" charset="0"/>
                          <a:ea typeface="Helvetica Light"/>
                          <a:cs typeface="Times New Roman" panose="02020603050405020304" pitchFamily="18" charset="0"/>
                        </a:rPr>
                        <a:t>Sosyal Hizmet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6000"/>
                        </a:lnSpc>
                        <a:spcAft>
                          <a:spcPts val="0"/>
                        </a:spcAft>
                      </a:pPr>
                      <a:r>
                        <a:rPr lang="tr-TR" sz="1700" dirty="0">
                          <a:solidFill>
                            <a:srgbClr val="000000"/>
                          </a:solidFill>
                          <a:effectLst/>
                          <a:highlight>
                            <a:srgbClr val="DEEFFE"/>
                          </a:highlight>
                          <a:latin typeface="Arial" panose="020B0604020202020204" pitchFamily="34" charset="0"/>
                          <a:ea typeface="Helvetica Light"/>
                          <a:cs typeface="Times New Roman" panose="02020603050405020304" pitchFamily="18" charset="0"/>
                        </a:rPr>
                        <a:t>Tezli YL</a:t>
                      </a:r>
                      <a:endParaRPr lang="tr-TR" sz="1000" dirty="0">
                        <a:effectLst/>
                        <a:highlight>
                          <a:srgbClr val="DEEFFE"/>
                        </a:highligh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50</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627243"/>
                  </a:ext>
                </a:extLst>
              </a:tr>
              <a:tr h="442957">
                <a:tc>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Sağlık Yönetimi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6000"/>
                        </a:lnSpc>
                        <a:spcAft>
                          <a:spcPts val="0"/>
                        </a:spcAft>
                      </a:pPr>
                      <a:r>
                        <a:rPr lang="tr-TR" sz="1700" dirty="0">
                          <a:solidFill>
                            <a:srgbClr val="000000"/>
                          </a:solidFill>
                          <a:effectLst/>
                          <a:highlight>
                            <a:srgbClr val="DEEFFE"/>
                          </a:highlight>
                          <a:latin typeface="Arial" panose="020B0604020202020204" pitchFamily="34" charset="0"/>
                          <a:ea typeface="Helvetica Light"/>
                          <a:cs typeface="Times New Roman" panose="02020603050405020304" pitchFamily="18" charset="0"/>
                        </a:rPr>
                        <a:t>Tezli YL</a:t>
                      </a:r>
                      <a:endParaRPr lang="tr-TR" sz="1000" dirty="0">
                        <a:effectLst/>
                        <a:highlight>
                          <a:srgbClr val="DEEFFE"/>
                        </a:highligh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42</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974263"/>
                  </a:ext>
                </a:extLst>
              </a:tr>
              <a:tr h="501393">
                <a:tc>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5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Fizyoterapi ve Rehabilitasyon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6000"/>
                        </a:lnSpc>
                        <a:spcAft>
                          <a:spcPts val="0"/>
                        </a:spcAft>
                      </a:pPr>
                      <a:r>
                        <a:rPr lang="tr-TR" sz="1700" dirty="0">
                          <a:solidFill>
                            <a:srgbClr val="000000"/>
                          </a:solidFill>
                          <a:effectLst/>
                          <a:highlight>
                            <a:srgbClr val="DEEFFE"/>
                          </a:highlight>
                          <a:latin typeface="Arial" panose="020B0604020202020204" pitchFamily="34" charset="0"/>
                          <a:ea typeface="Helvetica Light"/>
                          <a:cs typeface="Times New Roman" panose="02020603050405020304" pitchFamily="18" charset="0"/>
                        </a:rPr>
                        <a:t>Tezli YL</a:t>
                      </a:r>
                      <a:endParaRPr lang="tr-TR" sz="1000" dirty="0">
                        <a:effectLst/>
                        <a:highlight>
                          <a:srgbClr val="DEEFFE"/>
                        </a:highligh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27</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0175483"/>
                  </a:ext>
                </a:extLst>
              </a:tr>
              <a:tr h="388829">
                <a:tc rowSpan="3">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nSpc>
                          <a:spcPct val="105000"/>
                        </a:lnSpc>
                        <a:spcAft>
                          <a:spcPts val="0"/>
                        </a:spcAft>
                      </a:pPr>
                      <a:r>
                        <a:rPr lang="tr-TR" sz="1700" dirty="0">
                          <a:solidFill>
                            <a:srgbClr val="000000"/>
                          </a:solidFill>
                          <a:effectLst/>
                          <a:latin typeface="Arial" panose="020B0604020202020204" pitchFamily="34" charset="0"/>
                          <a:ea typeface="Helvetica Light"/>
                          <a:cs typeface="Times New Roman" panose="02020603050405020304" pitchFamily="18" charset="0"/>
                        </a:rPr>
                        <a:t>Beden Eğitimi ve Spor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6000"/>
                        </a:lnSpc>
                        <a:spcAft>
                          <a:spcPts val="0"/>
                        </a:spcAft>
                      </a:pPr>
                      <a:r>
                        <a:rPr lang="tr-TR" sz="1700" dirty="0">
                          <a:solidFill>
                            <a:srgbClr val="000000"/>
                          </a:solidFill>
                          <a:effectLst/>
                          <a:highlight>
                            <a:srgbClr val="DEEFFE"/>
                          </a:highlight>
                          <a:latin typeface="Arial" panose="020B0604020202020204" pitchFamily="34" charset="0"/>
                          <a:ea typeface="Helvetica Light"/>
                          <a:cs typeface="Times New Roman" panose="02020603050405020304" pitchFamily="18" charset="0"/>
                        </a:rPr>
                        <a:t>Doktora</a:t>
                      </a:r>
                      <a:endParaRPr lang="tr-TR" sz="1000" dirty="0">
                        <a:effectLst/>
                        <a:highlight>
                          <a:srgbClr val="DEEFFE"/>
                        </a:highligh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6</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856881"/>
                  </a:ext>
                </a:extLst>
              </a:tr>
              <a:tr h="328437">
                <a:tc vMerge="1">
                  <a:txBody>
                    <a:bodyPr/>
                    <a:lstStyle/>
                    <a:p>
                      <a:endParaRPr lang="tr-TR"/>
                    </a:p>
                  </a:txBody>
                  <a:tcPr/>
                </a:tc>
                <a:tc vMerge="1">
                  <a:txBody>
                    <a:bodyPr/>
                    <a:lstStyle/>
                    <a:p>
                      <a:endParaRPr lang="tr-TR"/>
                    </a:p>
                  </a:txBody>
                  <a:tcPr/>
                </a:tc>
                <a:tc>
                  <a:txBody>
                    <a:bodyPr/>
                    <a:lstStyle/>
                    <a:p>
                      <a:pPr algn="ctr" fontAlgn="ctr">
                        <a:lnSpc>
                          <a:spcPct val="106000"/>
                        </a:lnSpc>
                        <a:spcAft>
                          <a:spcPts val="0"/>
                        </a:spcAft>
                      </a:pPr>
                      <a:r>
                        <a:rPr lang="tr-TR" sz="1700" dirty="0">
                          <a:solidFill>
                            <a:srgbClr val="000000"/>
                          </a:solidFill>
                          <a:effectLst/>
                          <a:highlight>
                            <a:srgbClr val="DEEFFE"/>
                          </a:highlight>
                          <a:latin typeface="Arial" panose="020B0604020202020204" pitchFamily="34" charset="0"/>
                          <a:ea typeface="Helvetica Light"/>
                          <a:cs typeface="Times New Roman" panose="02020603050405020304" pitchFamily="18" charset="0"/>
                        </a:rPr>
                        <a:t>Tezli YL</a:t>
                      </a:r>
                      <a:endParaRPr lang="tr-TR" sz="1000" dirty="0">
                        <a:effectLst/>
                        <a:highlight>
                          <a:srgbClr val="DEEFFE"/>
                        </a:highligh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46</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0337220"/>
                  </a:ext>
                </a:extLst>
              </a:tr>
              <a:tr h="372666">
                <a:tc vMerge="1">
                  <a:txBody>
                    <a:bodyPr/>
                    <a:lstStyle/>
                    <a:p>
                      <a:endParaRPr lang="tr-TR"/>
                    </a:p>
                  </a:txBody>
                  <a:tcPr/>
                </a:tc>
                <a:tc vMerge="1">
                  <a:txBody>
                    <a:bodyPr/>
                    <a:lstStyle/>
                    <a:p>
                      <a:endParaRPr lang="tr-TR"/>
                    </a:p>
                  </a:txBody>
                  <a:tcPr/>
                </a:tc>
                <a:tc>
                  <a:txBody>
                    <a:bodyPr/>
                    <a:lstStyle/>
                    <a:p>
                      <a:pPr algn="ctr" fontAlgn="ctr">
                        <a:lnSpc>
                          <a:spcPct val="106000"/>
                        </a:lnSpc>
                        <a:spcAft>
                          <a:spcPts val="0"/>
                        </a:spcAft>
                      </a:pPr>
                      <a:r>
                        <a:rPr lang="tr-TR" sz="1700" dirty="0">
                          <a:solidFill>
                            <a:srgbClr val="000000"/>
                          </a:solidFill>
                          <a:effectLst/>
                          <a:highlight>
                            <a:srgbClr val="DEEFFE"/>
                          </a:highlight>
                          <a:latin typeface="Arial" panose="020B0604020202020204" pitchFamily="34" charset="0"/>
                          <a:ea typeface="Helvetica Light"/>
                          <a:cs typeface="Times New Roman" panose="02020603050405020304" pitchFamily="18" charset="0"/>
                        </a:rPr>
                        <a:t>Tezsiz YL</a:t>
                      </a:r>
                      <a:endParaRPr lang="tr-TR" sz="1000" dirty="0">
                        <a:effectLst/>
                        <a:highlight>
                          <a:srgbClr val="DEEFFE"/>
                        </a:highligh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46</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280258"/>
                  </a:ext>
                </a:extLst>
              </a:tr>
              <a:tr h="520269">
                <a:tc>
                  <a:txBody>
                    <a:bodyPr/>
                    <a:lstStyle/>
                    <a:p>
                      <a:pPr algn="ctr" fontAlgn="ctr">
                        <a:lnSpc>
                          <a:spcPct val="106000"/>
                        </a:lnSpc>
                        <a:spcAft>
                          <a:spcPts val="0"/>
                        </a:spcAft>
                      </a:pPr>
                      <a:r>
                        <a:rPr lang="tr-TR" sz="1700" b="1" dirty="0">
                          <a:effectLst/>
                          <a:latin typeface="Arial" panose="020B0604020202020204" pitchFamily="34" charset="0"/>
                          <a:ea typeface="Calibri" panose="020F0502020204030204" pitchFamily="34" charset="0"/>
                          <a:cs typeface="Arial" panose="020B0604020202020204" pitchFamily="34" charset="0"/>
                        </a:rPr>
                        <a:t>9</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Beslenme ve Diyetetik</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84200" rtl="0" eaLnBrk="1" fontAlgn="ctr" latinLnBrk="0" hangingPunct="1">
                        <a:lnSpc>
                          <a:spcPct val="106000"/>
                        </a:lnSpc>
                        <a:spcBef>
                          <a:spcPts val="0"/>
                        </a:spcBef>
                        <a:spcAft>
                          <a:spcPts val="0"/>
                        </a:spcAft>
                        <a:buClrTx/>
                        <a:buSzTx/>
                        <a:buFontTx/>
                        <a:buNone/>
                        <a:tabLst/>
                        <a:defRPr/>
                      </a:pPr>
                      <a:r>
                        <a:rPr lang="tr-TR" sz="1700" dirty="0">
                          <a:solidFill>
                            <a:srgbClr val="000000"/>
                          </a:solidFill>
                          <a:effectLst/>
                          <a:highlight>
                            <a:srgbClr val="DEEFFE"/>
                          </a:highlight>
                          <a:latin typeface="Arial" panose="020B0604020202020204" pitchFamily="34" charset="0"/>
                          <a:ea typeface="+mn-ea"/>
                          <a:cs typeface="Arial" panose="020B0604020202020204" pitchFamily="34" charset="0"/>
                        </a:rPr>
                        <a:t>Tezli YL</a:t>
                      </a:r>
                      <a:endParaRPr lang="tr-TR" sz="1700" dirty="0">
                        <a:effectLst/>
                        <a:highlight>
                          <a:srgbClr val="DEEFFE"/>
                        </a:highlight>
                        <a:latin typeface="Arial" panose="020B0604020202020204" pitchFamily="34" charset="0"/>
                        <a:ea typeface="Calibri" panose="020F0502020204030204" pitchFamily="34" charset="0"/>
                        <a:cs typeface="Arial" panose="020B0604020202020204" pitchFamily="34"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12</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6159926"/>
                  </a:ext>
                </a:extLst>
              </a:tr>
              <a:tr h="480185">
                <a:tc>
                  <a:txBody>
                    <a:bodyPr/>
                    <a:lstStyle/>
                    <a:p>
                      <a:pPr algn="ctr" fontAlgn="ctr">
                        <a:lnSpc>
                          <a:spcPct val="106000"/>
                        </a:lnSpc>
                        <a:spcAft>
                          <a:spcPts val="0"/>
                        </a:spcAft>
                      </a:pPr>
                      <a:r>
                        <a:rPr lang="tr-TR" sz="1700" b="1" dirty="0">
                          <a:effectLst/>
                          <a:latin typeface="Arial" panose="020B0604020202020204" pitchFamily="34" charset="0"/>
                          <a:ea typeface="Calibri" panose="020F0502020204030204" pitchFamily="34" charset="0"/>
                          <a:cs typeface="Arial" panose="020B0604020202020204" pitchFamily="34" charset="0"/>
                        </a:rPr>
                        <a:t>10</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Tıbbi Mikrobiyoloji</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ctr" latinLnBrk="0" hangingPunct="1">
                        <a:lnSpc>
                          <a:spcPct val="106000"/>
                        </a:lnSpc>
                        <a:spcBef>
                          <a:spcPts val="0"/>
                        </a:spcBef>
                        <a:spcAft>
                          <a:spcPts val="0"/>
                        </a:spcAft>
                        <a:buClrTx/>
                        <a:buSzTx/>
                        <a:buFontTx/>
                        <a:buNone/>
                        <a:tabLst/>
                        <a:defRPr/>
                      </a:pPr>
                      <a:r>
                        <a:rPr lang="tr-TR" sz="1700" dirty="0">
                          <a:solidFill>
                            <a:srgbClr val="000000"/>
                          </a:solidFill>
                          <a:effectLst/>
                          <a:highlight>
                            <a:srgbClr val="DEEFFE"/>
                          </a:highlight>
                          <a:latin typeface="Arial" panose="020B0604020202020204" pitchFamily="34" charset="0"/>
                          <a:ea typeface="+mn-ea"/>
                          <a:cs typeface="Arial" panose="020B0604020202020204" pitchFamily="34" charset="0"/>
                        </a:rPr>
                        <a:t>Tezli YL</a:t>
                      </a:r>
                      <a:endParaRPr lang="tr-TR" sz="1700" dirty="0">
                        <a:effectLst/>
                        <a:highlight>
                          <a:srgbClr val="DEEFFE"/>
                        </a:highlight>
                        <a:latin typeface="Arial" panose="020B0604020202020204" pitchFamily="34" charset="0"/>
                        <a:ea typeface="Calibri" panose="020F0502020204030204" pitchFamily="34" charset="0"/>
                        <a:cs typeface="Arial" panose="020B0604020202020204" pitchFamily="34" charset="0"/>
                      </a:endParaRP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FFE"/>
                    </a:solidFill>
                  </a:tcPr>
                </a:tc>
                <a:tc>
                  <a:txBody>
                    <a:bodyPr/>
                    <a:lstStyle/>
                    <a:p>
                      <a:pPr algn="ctr" fontAlgn="ctr">
                        <a:lnSpc>
                          <a:spcPct val="106000"/>
                        </a:lnSpc>
                        <a:spcAft>
                          <a:spcPts val="0"/>
                        </a:spcAft>
                      </a:pPr>
                      <a:r>
                        <a:rPr lang="tr-TR" sz="1700" dirty="0">
                          <a:effectLst/>
                          <a:latin typeface="Arial" panose="020B0604020202020204" pitchFamily="34" charset="0"/>
                          <a:ea typeface="Calibri" panose="020F0502020204030204" pitchFamily="34" charset="0"/>
                          <a:cs typeface="Arial" panose="020B0604020202020204" pitchFamily="34" charset="0"/>
                        </a:rPr>
                        <a:t>2</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0014834"/>
                  </a:ext>
                </a:extLst>
              </a:tr>
              <a:tr h="480185">
                <a:tc>
                  <a:txBody>
                    <a:bodyPr/>
                    <a:lstStyle/>
                    <a:p>
                      <a:pPr algn="ctr" fontAlgn="ctr">
                        <a:lnSpc>
                          <a:spcPct val="106000"/>
                        </a:lnSpc>
                        <a:spcAft>
                          <a:spcPts val="0"/>
                        </a:spcAft>
                      </a:pP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lnSpc>
                          <a:spcPct val="106000"/>
                        </a:lnSpc>
                        <a:spcAft>
                          <a:spcPts val="0"/>
                        </a:spcAft>
                      </a:pP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6000"/>
                        </a:lnSpc>
                        <a:spcAft>
                          <a:spcPts val="0"/>
                        </a:spcAft>
                      </a:pPr>
                      <a:r>
                        <a:rPr lang="tr-TR" sz="1700" b="1" dirty="0">
                          <a:effectLst/>
                          <a:latin typeface="Arial" panose="020B0604020202020204" pitchFamily="34" charset="0"/>
                          <a:ea typeface="Calibri" panose="020F0502020204030204" pitchFamily="34" charset="0"/>
                          <a:cs typeface="Arial" panose="020B0604020202020204" pitchFamily="34" charset="0"/>
                        </a:rPr>
                        <a:t>TOPLAM</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6000"/>
                        </a:lnSpc>
                        <a:spcAft>
                          <a:spcPts val="0"/>
                        </a:spcAft>
                      </a:pPr>
                      <a:r>
                        <a:rPr lang="tr-TR" sz="1700" b="1" dirty="0">
                          <a:effectLst/>
                          <a:latin typeface="Arial" panose="020B0604020202020204" pitchFamily="34" charset="0"/>
                          <a:ea typeface="Calibri" panose="020F0502020204030204" pitchFamily="34" charset="0"/>
                          <a:cs typeface="Arial" panose="020B0604020202020204" pitchFamily="34" charset="0"/>
                        </a:rPr>
                        <a:t>328</a:t>
                      </a:r>
                    </a:p>
                  </a:txBody>
                  <a:tcPr marL="2996" marR="2996" marT="2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50467"/>
                  </a:ext>
                </a:extLst>
              </a:tr>
            </a:tbl>
          </a:graphicData>
        </a:graphic>
      </p:graphicFrame>
    </p:spTree>
    <p:extLst>
      <p:ext uri="{BB962C8B-B14F-4D97-AF65-F5344CB8AC3E}">
        <p14:creationId xmlns:p14="http://schemas.microsoft.com/office/powerpoint/2010/main" val="12834616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4556234" y="302443"/>
            <a:ext cx="7841385"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2021-2022 Güz Yarıyılı Eğitim Modeli</a:t>
            </a:r>
          </a:p>
        </p:txBody>
      </p:sp>
      <p:sp>
        <p:nvSpPr>
          <p:cNvPr id="2" name="Dikdörtgen 1"/>
          <p:cNvSpPr/>
          <p:nvPr/>
        </p:nvSpPr>
        <p:spPr>
          <a:xfrm>
            <a:off x="1508933" y="3181752"/>
            <a:ext cx="10484285" cy="3051541"/>
          </a:xfrm>
          <a:prstGeom prst="rect">
            <a:avLst/>
          </a:prstGeom>
        </p:spPr>
        <p:txBody>
          <a:bodyPr wrap="square">
            <a:spAutoFit/>
          </a:bodyPr>
          <a:lstStyle/>
          <a:p>
            <a:pPr lvl="0" algn="just">
              <a:lnSpc>
                <a:spcPct val="110000"/>
              </a:lnSpc>
              <a:spcBef>
                <a:spcPts val="600"/>
              </a:spcBef>
              <a:spcAft>
                <a:spcPts val="600"/>
              </a:spcAft>
              <a:defRPr/>
            </a:pPr>
            <a:r>
              <a:rPr lang="tr-TR" sz="2000" b="1" dirty="0">
                <a:solidFill>
                  <a:srgbClr val="333333"/>
                </a:solidFill>
                <a:latin typeface="Arial" panose="020B0604020202020204" pitchFamily="34" charset="0"/>
                <a:cs typeface="Arial" panose="020B0604020202020204" pitchFamily="34" charset="0"/>
              </a:rPr>
              <a:t>2023-2024 Güz Yarıyılında</a:t>
            </a:r>
            <a:r>
              <a:rPr lang="tr-TR" sz="2000" dirty="0">
                <a:solidFill>
                  <a:srgbClr val="333333"/>
                </a:solidFill>
                <a:latin typeface="Arial" panose="020B0604020202020204" pitchFamily="34" charset="0"/>
                <a:cs typeface="Arial" panose="020B0604020202020204" pitchFamily="34" charset="0"/>
              </a:rPr>
              <a:t> Enstitümüzün bütün programlarında </a:t>
            </a:r>
            <a:r>
              <a:rPr lang="tr-TR" sz="2000" b="1" dirty="0">
                <a:solidFill>
                  <a:srgbClr val="333333"/>
                </a:solidFill>
                <a:latin typeface="Arial" panose="020B0604020202020204" pitchFamily="34" charset="0"/>
                <a:cs typeface="Arial" panose="020B0604020202020204" pitchFamily="34" charset="0"/>
              </a:rPr>
              <a:t>“yüz yüze eğitim yöntemi”</a:t>
            </a:r>
            <a:r>
              <a:rPr lang="tr-TR" sz="2000" dirty="0">
                <a:solidFill>
                  <a:srgbClr val="333333"/>
                </a:solidFill>
                <a:latin typeface="Arial" panose="020B0604020202020204" pitchFamily="34" charset="0"/>
                <a:cs typeface="Arial" panose="020B0604020202020204" pitchFamily="34" charset="0"/>
              </a:rPr>
              <a:t> </a:t>
            </a:r>
            <a:r>
              <a:rPr lang="tr-TR" sz="2000" b="1" dirty="0">
                <a:solidFill>
                  <a:srgbClr val="333333"/>
                </a:solidFill>
                <a:latin typeface="Arial" panose="020B0604020202020204" pitchFamily="34" charset="0"/>
                <a:cs typeface="Arial" panose="020B0604020202020204" pitchFamily="34" charset="0"/>
              </a:rPr>
              <a:t>yürürlükte olacaktır.</a:t>
            </a:r>
          </a:p>
          <a:p>
            <a:pPr lvl="0" algn="just">
              <a:lnSpc>
                <a:spcPct val="110000"/>
              </a:lnSpc>
              <a:spcBef>
                <a:spcPts val="600"/>
              </a:spcBef>
              <a:spcAft>
                <a:spcPts val="600"/>
              </a:spcAf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a:p>
            <a:pPr lvl="0" algn="just">
              <a:lnSpc>
                <a:spcPct val="110000"/>
              </a:lnSpc>
              <a:spcBef>
                <a:spcPts val="600"/>
              </a:spcBef>
              <a:spcAft>
                <a:spcPts val="600"/>
              </a:spcAft>
            </a:pPr>
            <a:r>
              <a:rPr lang="tr-TR" sz="2000" dirty="0">
                <a:solidFill>
                  <a:srgbClr val="333333"/>
                </a:solidFill>
                <a:latin typeface="Arial" panose="020B0604020202020204" pitchFamily="34" charset="0"/>
                <a:cs typeface="Arial" panose="020B0604020202020204" pitchFamily="34" charset="0"/>
              </a:rPr>
              <a:t>Uzaktan öğretim yöntemi ile verilecek derslerde, Bandırma Onyedi Eylül Üniversitesi Uzaktan Eğitim Uygulama ve Araştırma Merkezi (BANÜ-UZEM) altyapısı kullanılacaktır.</a:t>
            </a:r>
            <a:endParaRPr lang="tr-TR" sz="2000" dirty="0">
              <a:ln w="0"/>
              <a:latin typeface="Arial" panose="020B0604020202020204" pitchFamily="34" charset="0"/>
              <a:cs typeface="Arial" panose="020B0604020202020204" pitchFamily="34" charset="0"/>
            </a:endParaRPr>
          </a:p>
          <a:p>
            <a:pPr lvl="0" algn="just">
              <a:lnSpc>
                <a:spcPct val="110000"/>
              </a:lnSpc>
              <a:spcBef>
                <a:spcPts val="600"/>
              </a:spcBef>
              <a:spcAft>
                <a:spcPts val="600"/>
              </a:spcAft>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55622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59BF853-6E96-B8D0-318D-FCD05A47CCDC}"/>
              </a:ext>
            </a:extLst>
          </p:cNvPr>
          <p:cNvSpPr txBox="1"/>
          <p:nvPr/>
        </p:nvSpPr>
        <p:spPr>
          <a:xfrm>
            <a:off x="2504662" y="2303111"/>
            <a:ext cx="8388626"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dirty="0"/>
              <a:t>Doktora programlarına kabul edilen öğrencilerimizin eğitim-öğretim sürecinde izleyeceği adımlar</a:t>
            </a:r>
          </a:p>
        </p:txBody>
      </p:sp>
      <p:sp>
        <p:nvSpPr>
          <p:cNvPr id="3" name="Metin kutusu 2">
            <a:extLst>
              <a:ext uri="{FF2B5EF4-FFF2-40B4-BE49-F238E27FC236}">
                <a16:creationId xmlns:a16="http://schemas.microsoft.com/office/drawing/2014/main" id="{19D27ACA-7AA9-8756-791F-44D60FCB3BFB}"/>
              </a:ext>
            </a:extLst>
          </p:cNvPr>
          <p:cNvSpPr txBox="1"/>
          <p:nvPr/>
        </p:nvSpPr>
        <p:spPr>
          <a:xfrm>
            <a:off x="1532835" y="4876800"/>
            <a:ext cx="9939129"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b="1" dirty="0"/>
              <a:t>Doktora Programı Akış </a:t>
            </a:r>
            <a:r>
              <a:rPr lang="tr-TR" b="1" dirty="0" err="1"/>
              <a:t>Şeması</a:t>
            </a:r>
            <a:r>
              <a:rPr lang="tr-TR" dirty="0" err="1"/>
              <a:t>’nda</a:t>
            </a:r>
            <a:r>
              <a:rPr lang="tr-TR" dirty="0"/>
              <a:t> açıklanmıştır.</a:t>
            </a:r>
          </a:p>
          <a:p>
            <a:endParaRPr lang="tr-TR" dirty="0"/>
          </a:p>
          <a:p>
            <a:r>
              <a:rPr lang="tr-TR" b="1" dirty="0">
                <a:solidFill>
                  <a:srgbClr val="FF0000"/>
                </a:solidFill>
                <a:hlinkClick r:id="rId2">
                  <a:extLst>
                    <a:ext uri="{A12FA001-AC4F-418D-AE19-62706E023703}">
                      <ahyp:hlinkClr xmlns:ahyp="http://schemas.microsoft.com/office/drawing/2018/hyperlinkcolor" val="tx"/>
                    </a:ext>
                  </a:extLst>
                </a:hlinkClick>
              </a:rPr>
              <a:t>Tıklayınız.</a:t>
            </a:r>
            <a:endParaRPr lang="tr-TR" b="1" dirty="0">
              <a:solidFill>
                <a:srgbClr val="FF0000"/>
              </a:solidFill>
            </a:endParaRPr>
          </a:p>
        </p:txBody>
      </p:sp>
    </p:spTree>
    <p:extLst>
      <p:ext uri="{BB962C8B-B14F-4D97-AF65-F5344CB8AC3E}">
        <p14:creationId xmlns:p14="http://schemas.microsoft.com/office/powerpoint/2010/main" val="4146757014"/>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651</TotalTime>
  <Words>1852</Words>
  <Application>Microsoft Office PowerPoint</Application>
  <PresentationFormat>Özel</PresentationFormat>
  <Paragraphs>327</Paragraphs>
  <Slides>40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40</vt:i4>
      </vt:variant>
    </vt:vector>
  </HeadingPairs>
  <TitlesOfParts>
    <vt:vector size="47" baseType="lpstr">
      <vt:lpstr>Arial</vt:lpstr>
      <vt:lpstr>Calibri</vt:lpstr>
      <vt:lpstr>Helvetica Light</vt:lpstr>
      <vt:lpstr>Helvetica Neue</vt:lpstr>
      <vt:lpstr>Monotype Corsiva</vt:lpstr>
      <vt:lpstr>Times New Roman</vt:lpstr>
      <vt:lpstr>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Bandirma</dc:creator>
  <cp:lastModifiedBy>CİHAD AYDIN</cp:lastModifiedBy>
  <cp:revision>92</cp:revision>
  <dcterms:modified xsi:type="dcterms:W3CDTF">2023-09-21T11:01:20Z</dcterms:modified>
</cp:coreProperties>
</file>