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9"/>
  </p:notesMasterIdLst>
  <p:sldIdLst>
    <p:sldId id="256" r:id="rId2"/>
    <p:sldId id="257" r:id="rId3"/>
    <p:sldId id="281" r:id="rId4"/>
    <p:sldId id="282" r:id="rId5"/>
    <p:sldId id="283" r:id="rId6"/>
    <p:sldId id="260" r:id="rId7"/>
    <p:sldId id="262" r:id="rId8"/>
    <p:sldId id="265" r:id="rId9"/>
    <p:sldId id="266" r:id="rId10"/>
    <p:sldId id="267" r:id="rId11"/>
    <p:sldId id="284" r:id="rId12"/>
    <p:sldId id="268" r:id="rId13"/>
    <p:sldId id="269" r:id="rId14"/>
    <p:sldId id="263" r:id="rId15"/>
    <p:sldId id="270" r:id="rId16"/>
    <p:sldId id="271" r:id="rId17"/>
    <p:sldId id="280" r:id="rId18"/>
    <p:sldId id="285" r:id="rId19"/>
    <p:sldId id="286" r:id="rId20"/>
    <p:sldId id="287" r:id="rId21"/>
    <p:sldId id="288" r:id="rId22"/>
    <p:sldId id="289" r:id="rId23"/>
    <p:sldId id="290" r:id="rId24"/>
    <p:sldId id="291" r:id="rId25"/>
    <p:sldId id="297" r:id="rId26"/>
    <p:sldId id="272" r:id="rId27"/>
    <p:sldId id="273" r:id="rId28"/>
    <p:sldId id="294" r:id="rId29"/>
    <p:sldId id="296" r:id="rId30"/>
    <p:sldId id="274" r:id="rId31"/>
    <p:sldId id="275" r:id="rId32"/>
    <p:sldId id="276" r:id="rId33"/>
    <p:sldId id="277" r:id="rId34"/>
    <p:sldId id="292" r:id="rId35"/>
    <p:sldId id="293" r:id="rId36"/>
    <p:sldId id="278" r:id="rId37"/>
    <p:sldId id="279" r:id="rId38"/>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LER AYDIN" initials="DA" lastIdx="1" clrIdx="0">
    <p:extLst>
      <p:ext uri="{19B8F6BF-5375-455C-9EA6-DF929625EA0E}">
        <p15:presenceInfo xmlns:p15="http://schemas.microsoft.com/office/powerpoint/2012/main" userId="S-1-5-21-2488487549-2028976267-260333988-1450" providerId="AD"/>
      </p:ext>
    </p:extLst>
  </p:cmAuthor>
  <p:cmAuthor id="2" name="Kevser TARI SELÇUK" initials="KTS" lastIdx="2" clrIdx="1">
    <p:extLst>
      <p:ext uri="{19B8F6BF-5375-455C-9EA6-DF929625EA0E}">
        <p15:presenceInfo xmlns:p15="http://schemas.microsoft.com/office/powerpoint/2012/main" userId="51792abdd7096eea" providerId="Windows Live"/>
      </p:ext>
    </p:extLst>
  </p:cmAuthor>
  <p:cmAuthor id="3" name="BERNA AKAY" initials="BA" lastIdx="1" clrIdx="2">
    <p:extLst>
      <p:ext uri="{19B8F6BF-5375-455C-9EA6-DF929625EA0E}">
        <p15:presenceInfo xmlns:p15="http://schemas.microsoft.com/office/powerpoint/2012/main" userId="S-1-5-21-2488487549-2028976267-260333988-14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EF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8" d="100"/>
          <a:sy n="88" d="100"/>
        </p:scale>
        <p:origin x="121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3" name="Shape 33"/>
          <p:cNvSpPr>
            <a:spLocks noGrp="1" noRot="1" noChangeAspect="1"/>
          </p:cNvSpPr>
          <p:nvPr>
            <p:ph type="sldImg"/>
          </p:nvPr>
        </p:nvSpPr>
        <p:spPr>
          <a:xfrm>
            <a:off x="1143000" y="685800"/>
            <a:ext cx="4572000" cy="3429000"/>
          </a:xfrm>
          <a:prstGeom prst="rect">
            <a:avLst/>
          </a:prstGeom>
        </p:spPr>
        <p:txBody>
          <a:bodyPr/>
          <a:lstStyle/>
          <a:p>
            <a:endParaRPr/>
          </a:p>
        </p:txBody>
      </p:sp>
      <p:sp>
        <p:nvSpPr>
          <p:cNvPr id="34" name="Shape 3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KAPAK">
    <p:spTree>
      <p:nvGrpSpPr>
        <p:cNvPr id="1" name=""/>
        <p:cNvGrpSpPr/>
        <p:nvPr/>
      </p:nvGrpSpPr>
      <p:grpSpPr>
        <a:xfrm>
          <a:off x="0" y="0"/>
          <a:ext cx="0" cy="0"/>
          <a:chOff x="0" y="0"/>
          <a:chExt cx="0" cy="0"/>
        </a:xfrm>
      </p:grpSpPr>
      <p:pic>
        <p:nvPicPr>
          <p:cNvPr id="11" name="POWERPOINT SUNUM-01-01.png" descr="POWERPOINT SUNUM-01-01.png"/>
          <p:cNvPicPr>
            <a:picLocks noChangeAspect="1"/>
          </p:cNvPicPr>
          <p:nvPr/>
        </p:nvPicPr>
        <p:blipFill>
          <a:blip r:embed="rId2"/>
          <a:stretch>
            <a:fillRect/>
          </a:stretch>
        </p:blipFill>
        <p:spPr>
          <a:xfrm>
            <a:off x="0" y="255523"/>
            <a:ext cx="13004800" cy="9750554"/>
          </a:xfrm>
          <a:prstGeom prst="rect">
            <a:avLst/>
          </a:prstGeom>
          <a:ln w="12700">
            <a:miter lim="400000"/>
          </a:ln>
        </p:spPr>
      </p:pic>
      <p:sp>
        <p:nvSpPr>
          <p:cNvPr id="12"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Ust ve Alt Baslik">
    <p:spTree>
      <p:nvGrpSpPr>
        <p:cNvPr id="1" name=""/>
        <p:cNvGrpSpPr/>
        <p:nvPr/>
      </p:nvGrpSpPr>
      <p:grpSpPr>
        <a:xfrm>
          <a:off x="0" y="0"/>
          <a:ext cx="0" cy="0"/>
          <a:chOff x="0" y="0"/>
          <a:chExt cx="0" cy="0"/>
        </a:xfrm>
      </p:grpSpPr>
      <p:pic>
        <p:nvPicPr>
          <p:cNvPr id="19" name="UST_BASLIK.png" descr="UST_BASLIK.png"/>
          <p:cNvPicPr>
            <a:picLocks noChangeAspect="1"/>
          </p:cNvPicPr>
          <p:nvPr/>
        </p:nvPicPr>
        <p:blipFill>
          <a:blip r:embed="rId2"/>
          <a:stretch>
            <a:fillRect/>
          </a:stretch>
        </p:blipFill>
        <p:spPr>
          <a:xfrm>
            <a:off x="0" y="-1148"/>
            <a:ext cx="13004800" cy="2145123"/>
          </a:xfrm>
          <a:prstGeom prst="rect">
            <a:avLst/>
          </a:prstGeom>
          <a:ln w="12700">
            <a:miter lim="400000"/>
          </a:ln>
        </p:spPr>
      </p:pic>
      <p:sp>
        <p:nvSpPr>
          <p:cNvPr id="20"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Boş">
    <p:spTree>
      <p:nvGrpSpPr>
        <p:cNvPr id="1" name=""/>
        <p:cNvGrpSpPr/>
        <p:nvPr/>
      </p:nvGrpSpPr>
      <p:grpSpPr>
        <a:xfrm>
          <a:off x="0" y="0"/>
          <a:ext cx="0" cy="0"/>
          <a:chOff x="0" y="0"/>
          <a:chExt cx="0" cy="0"/>
        </a:xfrm>
      </p:grpSpPr>
      <p:sp>
        <p:nvSpPr>
          <p:cNvPr id="27"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Başlık Metni"/>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Başlık Metni</a:t>
            </a:r>
          </a:p>
        </p:txBody>
      </p:sp>
      <p:sp>
        <p:nvSpPr>
          <p:cNvPr id="3" name="Gövde Düzeyi Bir…"/>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Gövde Düzeyi Bir</a:t>
            </a:r>
          </a:p>
          <a:p>
            <a:pPr lvl="1"/>
            <a:r>
              <a:t>Gövde Düzeyi İki</a:t>
            </a:r>
          </a:p>
          <a:p>
            <a:pPr lvl="2"/>
            <a:r>
              <a:t>Gövde Düzeyi Üç</a:t>
            </a:r>
          </a:p>
          <a:p>
            <a:pPr lvl="3"/>
            <a:r>
              <a:t>Gövde Düzeyi Dört</a:t>
            </a:r>
          </a:p>
          <a:p>
            <a:pPr lvl="4"/>
            <a:r>
              <a:t>Gövde Düzeyi Beş</a:t>
            </a:r>
          </a:p>
        </p:txBody>
      </p:sp>
      <p:sp>
        <p:nvSpPr>
          <p:cNvPr id="4" name="Slayt Numarası"/>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ebyonetim.bandirma.edu.tr/Content/Web/Yuklemeler/DosyaYoneticisi/412/files/Harc_Ucretleri_2021.pdf"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3.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eposta.bandirma.edu.tr/Kablosuz/Eduroam" TargetMode="External"/><Relationship Id="rId2" Type="http://schemas.openxmlformats.org/officeDocument/2006/relationships/hyperlink" Target="https://eposta.bandirma.edu.tr/EPostaOgren"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sabe.bandirma.edu.tr/sabe"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obs.bandirma.edu.tr/oibs/ogrsis/no_query.aspx" TargetMode="External"/><Relationship Id="rId2" Type="http://schemas.openxmlformats.org/officeDocument/2006/relationships/hyperlink" Target="https://obs.bandirma.edu.tr/"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İktisadi ve İdari Bilimler Fakültesi…"/>
          <p:cNvSpPr txBox="1"/>
          <p:nvPr/>
        </p:nvSpPr>
        <p:spPr>
          <a:xfrm>
            <a:off x="1198179" y="6075473"/>
            <a:ext cx="10983193" cy="3057247"/>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algn="r">
              <a:defRPr sz="2500" b="1">
                <a:solidFill>
                  <a:srgbClr val="FFFFFF"/>
                </a:solidFill>
                <a:latin typeface="Arial"/>
                <a:ea typeface="Arial"/>
                <a:cs typeface="Arial"/>
                <a:sym typeface="Arial"/>
              </a:defRPr>
            </a:pPr>
            <a:r>
              <a:rPr lang="tr-TR" sz="3200" b="1" kern="1200" cap="all" dirty="0">
                <a:ln w="3175" cmpd="sng">
                  <a:noFill/>
                </a:ln>
                <a:solidFill>
                  <a:prstClr val="white"/>
                </a:solidFill>
                <a:latin typeface="Arial" panose="020B0604020202020204" pitchFamily="34" charset="0"/>
                <a:ea typeface="+mj-ea"/>
                <a:cs typeface="Arial" panose="020B0604020202020204" pitchFamily="34" charset="0"/>
              </a:rPr>
              <a:t>BANDIRMA ONYEDİ EYLÜL ÜNİVERSİTESİ</a:t>
            </a:r>
            <a:br>
              <a:rPr lang="tr-TR" sz="3200" b="1" kern="1200" cap="all" dirty="0">
                <a:ln w="3175" cmpd="sng">
                  <a:noFill/>
                </a:ln>
                <a:solidFill>
                  <a:prstClr val="white"/>
                </a:solidFill>
                <a:latin typeface="Arial" panose="020B0604020202020204" pitchFamily="34" charset="0"/>
                <a:ea typeface="+mj-ea"/>
                <a:cs typeface="Arial" panose="020B0604020202020204" pitchFamily="34" charset="0"/>
              </a:rPr>
            </a:br>
            <a:r>
              <a:rPr lang="tr-TR" sz="3200" b="1" kern="1200" cap="all" dirty="0">
                <a:ln w="3175" cmpd="sng">
                  <a:noFill/>
                </a:ln>
                <a:solidFill>
                  <a:prstClr val="white"/>
                </a:solidFill>
                <a:latin typeface="Arial" panose="020B0604020202020204" pitchFamily="34" charset="0"/>
                <a:ea typeface="+mj-ea"/>
                <a:cs typeface="Arial" panose="020B0604020202020204" pitchFamily="34" charset="0"/>
              </a:rPr>
              <a:t>SAĞLIK BİLİMLERİ ENSTİTÜSÜ</a:t>
            </a:r>
          </a:p>
          <a:p>
            <a:pPr algn="r">
              <a:defRPr sz="2500" b="1">
                <a:solidFill>
                  <a:srgbClr val="FFFFFF"/>
                </a:solidFill>
                <a:latin typeface="Arial"/>
                <a:ea typeface="Arial"/>
                <a:cs typeface="Arial"/>
                <a:sym typeface="Arial"/>
              </a:defRPr>
            </a:pPr>
            <a:endParaRPr sz="3200" dirty="0">
              <a:latin typeface="Arial" panose="020B0604020202020204" pitchFamily="34" charset="0"/>
              <a:cs typeface="Arial" panose="020B0604020202020204" pitchFamily="34" charset="0"/>
            </a:endParaRPr>
          </a:p>
          <a:p>
            <a:pPr algn="r">
              <a:defRPr sz="2500">
                <a:solidFill>
                  <a:srgbClr val="FFFFFF"/>
                </a:solidFill>
                <a:latin typeface="Arial"/>
                <a:ea typeface="Arial"/>
                <a:cs typeface="Arial"/>
                <a:sym typeface="Arial"/>
              </a:defRPr>
            </a:pPr>
            <a:r>
              <a:rPr lang="tr-TR" sz="3200" dirty="0">
                <a:latin typeface="Arial" panose="020B0604020202020204" pitchFamily="34" charset="0"/>
                <a:cs typeface="Arial" panose="020B0604020202020204" pitchFamily="34" charset="0"/>
              </a:rPr>
              <a:t>2022-2023 EĞİTİM-ÖĞRETİM YILI GÜZ DÖNEMİ</a:t>
            </a:r>
          </a:p>
          <a:p>
            <a:pPr algn="r">
              <a:defRPr sz="2500">
                <a:solidFill>
                  <a:srgbClr val="FFFFFF"/>
                </a:solidFill>
                <a:latin typeface="Arial"/>
                <a:ea typeface="Arial"/>
                <a:cs typeface="Arial"/>
                <a:sym typeface="Arial"/>
              </a:defRPr>
            </a:pPr>
            <a:r>
              <a:rPr lang="tr-TR" sz="3200" dirty="0">
                <a:latin typeface="Arial" panose="020B0604020202020204" pitchFamily="34" charset="0"/>
                <a:cs typeface="Arial" panose="020B0604020202020204" pitchFamily="34" charset="0"/>
              </a:rPr>
              <a:t>LİSANSÜSTÜ EĞİTİM ORYANTASYON SUNUMU</a:t>
            </a:r>
          </a:p>
          <a:p>
            <a:pPr algn="r">
              <a:defRPr sz="2500">
                <a:solidFill>
                  <a:srgbClr val="FFFFFF"/>
                </a:solidFill>
                <a:latin typeface="Arial"/>
                <a:ea typeface="Arial"/>
                <a:cs typeface="Arial"/>
                <a:sym typeface="Arial"/>
              </a:defRPr>
            </a:pPr>
            <a:endParaRPr sz="3200"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Not Sistemi"/>
          <p:cNvSpPr txBox="1"/>
          <p:nvPr/>
        </p:nvSpPr>
        <p:spPr>
          <a:xfrm>
            <a:off x="5762789" y="302443"/>
            <a:ext cx="6634830" cy="487313"/>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r">
              <a:defRPr sz="2500" b="1">
                <a:solidFill>
                  <a:srgbClr val="FFFFFF"/>
                </a:solidFill>
                <a:latin typeface="Arial"/>
                <a:ea typeface="Arial"/>
                <a:cs typeface="Arial"/>
                <a:sym typeface="Arial"/>
              </a:defRPr>
            </a:lvl1pPr>
          </a:lstStyle>
          <a:p>
            <a:pPr marL="0" marR="0" lvl="0" indent="0" algn="r" defTabSz="584200" rtl="0" eaLnBrk="1" fontAlgn="auto" latinLnBrk="0" hangingPunct="0">
              <a:lnSpc>
                <a:spcPct val="100000"/>
              </a:lnSpc>
              <a:spcBef>
                <a:spcPts val="0"/>
              </a:spcBef>
              <a:spcAft>
                <a:spcPts val="0"/>
              </a:spcAft>
              <a:buClrTx/>
              <a:buSzTx/>
              <a:buFontTx/>
              <a:buNone/>
              <a:tabLst/>
              <a:defRPr/>
            </a:pPr>
            <a:r>
              <a:rPr kumimoji="0" lang="tr-TR" sz="2500" b="1" i="0" u="none" strike="noStrike" kern="0" cap="none" spc="0" normalizeH="0" baseline="0" noProof="0" dirty="0">
                <a:ln w="0"/>
                <a:solidFill>
                  <a:srgbClr val="FFFFFF"/>
                </a:solidFill>
                <a:effectLst>
                  <a:outerShdw blurRad="38100" dist="19050" dir="2700000" algn="tl" rotWithShape="0">
                    <a:srgbClr val="000000">
                      <a:alpha val="40000"/>
                    </a:srgbClr>
                  </a:outerShdw>
                </a:effectLst>
                <a:uLnTx/>
                <a:uFillTx/>
                <a:latin typeface="Arial" panose="020B0604020202020204" pitchFamily="34" charset="0"/>
                <a:cs typeface="Arial" panose="020B0604020202020204" pitchFamily="34" charset="0"/>
                <a:sym typeface="Arial"/>
              </a:rPr>
              <a:t>Eğitim – Öğretim ve Sınavlarla İlgili Bilgiler</a:t>
            </a:r>
            <a:endParaRPr kumimoji="0" sz="25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2" name="Dikdörtgen 1"/>
          <p:cNvSpPr/>
          <p:nvPr/>
        </p:nvSpPr>
        <p:spPr>
          <a:xfrm>
            <a:off x="977463" y="2591900"/>
            <a:ext cx="11420156" cy="4739759"/>
          </a:xfrm>
          <a:prstGeom prst="rect">
            <a:avLst/>
          </a:prstGeom>
        </p:spPr>
        <p:txBody>
          <a:bodyPr wrap="square">
            <a:spAutoFit/>
          </a:bodyPr>
          <a:lstStyle/>
          <a:p>
            <a:pPr lvl="0" algn="just">
              <a:lnSpc>
                <a:spcPct val="110000"/>
              </a:lnSpc>
              <a:spcBef>
                <a:spcPts val="600"/>
              </a:spcBef>
              <a:spcAft>
                <a:spcPts val="600"/>
              </a:spcAft>
            </a:pPr>
            <a:r>
              <a:rPr lang="tr-TR" sz="2000" b="1"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DERS SEÇİMİ</a:t>
            </a:r>
          </a:p>
          <a:p>
            <a:pPr marL="342900" lvl="0" indent="-342900" algn="just">
              <a:lnSpc>
                <a:spcPct val="110000"/>
              </a:lnSpc>
              <a:spcBef>
                <a:spcPts val="600"/>
              </a:spcBef>
              <a:spcAft>
                <a:spcPts val="600"/>
              </a:spcAft>
              <a:buFont typeface="Arial" panose="020B0604020202020204" pitchFamily="34" charset="0"/>
              <a:buChar char="•"/>
            </a:pPr>
            <a:endPar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endParaRPr>
          </a:p>
          <a:p>
            <a:pPr marL="342900" lvl="0" indent="-342900" algn="just">
              <a:lnSpc>
                <a:spcPct val="110000"/>
              </a:lnSpc>
              <a:spcBef>
                <a:spcPts val="600"/>
              </a:spcBef>
              <a:spcAft>
                <a:spcPts val="600"/>
              </a:spcAft>
              <a:buFont typeface="Arial" panose="020B0604020202020204" pitchFamily="34" charset="0"/>
              <a:buChar char="•"/>
            </a:pPr>
            <a:r>
              <a:rPr lang="tr-TR" sz="2000" dirty="0">
                <a:ln w="0"/>
                <a:latin typeface="Arial" panose="020B0604020202020204" pitchFamily="34" charset="0"/>
                <a:cs typeface="Arial" panose="020B0604020202020204" pitchFamily="34" charset="0"/>
              </a:rPr>
              <a:t>Ders Kayıtları Öğrenci Otomasyon Sistemi </a:t>
            </a:r>
            <a:r>
              <a:rPr lang="tr-TR" sz="2000" b="1" dirty="0">
                <a:ln w="0"/>
                <a:solidFill>
                  <a:srgbClr val="C00000"/>
                </a:solidFill>
                <a:latin typeface="Arial" panose="020B0604020202020204" pitchFamily="34" charset="0"/>
                <a:cs typeface="Arial" panose="020B0604020202020204" pitchFamily="34" charset="0"/>
              </a:rPr>
              <a:t>https://obs.bandirma.edu.tr </a:t>
            </a:r>
            <a:r>
              <a:rPr lang="tr-TR" sz="2000" dirty="0">
                <a:ln w="0"/>
                <a:latin typeface="Arial" panose="020B0604020202020204" pitchFamily="34" charset="0"/>
                <a:cs typeface="Arial" panose="020B0604020202020204" pitchFamily="34" charset="0"/>
              </a:rPr>
              <a:t>adresi üzerinden       (</a:t>
            </a:r>
            <a:r>
              <a:rPr lang="tr-TR" sz="2000" b="1" dirty="0">
                <a:ln w="0"/>
                <a:latin typeface="Arial" panose="020B0604020202020204" pitchFamily="34" charset="0"/>
                <a:cs typeface="Arial" panose="020B0604020202020204" pitchFamily="34" charset="0"/>
              </a:rPr>
              <a:t>12 Eylül - 16 Eylül 2022</a:t>
            </a:r>
            <a:r>
              <a:rPr lang="tr-TR" sz="2000" dirty="0">
                <a:ln w="0"/>
                <a:latin typeface="Arial" panose="020B0604020202020204" pitchFamily="34" charset="0"/>
                <a:cs typeface="Arial" panose="020B0604020202020204" pitchFamily="34" charset="0"/>
              </a:rPr>
              <a:t>) tarihleri arasında yapılacaktır.</a:t>
            </a:r>
          </a:p>
          <a:p>
            <a:pPr marL="342900" lvl="0" indent="-342900" algn="just">
              <a:lnSpc>
                <a:spcPct val="110000"/>
              </a:lnSpc>
              <a:spcBef>
                <a:spcPts val="600"/>
              </a:spcBef>
              <a:spcAft>
                <a:spcPts val="600"/>
              </a:spcAft>
              <a:buFont typeface="Arial" panose="020B0604020202020204" pitchFamily="34" charset="0"/>
              <a:buChar char="•"/>
            </a:pPr>
            <a:endParaRPr lang="tr-TR" sz="2000" dirty="0">
              <a:ln w="0"/>
              <a:latin typeface="Arial" panose="020B0604020202020204" pitchFamily="34" charset="0"/>
              <a:cs typeface="Arial" panose="020B0604020202020204" pitchFamily="34" charset="0"/>
            </a:endParaRPr>
          </a:p>
          <a:p>
            <a:pPr marL="342900" lvl="0" indent="-342900" algn="just">
              <a:lnSpc>
                <a:spcPct val="110000"/>
              </a:lnSpc>
              <a:spcBef>
                <a:spcPts val="600"/>
              </a:spcBef>
              <a:spcAft>
                <a:spcPts val="600"/>
              </a:spcAft>
              <a:buFont typeface="Arial" panose="020B0604020202020204" pitchFamily="34" charset="0"/>
              <a:buChar char="•"/>
            </a:pPr>
            <a:r>
              <a:rPr lang="tr-TR" sz="2000" dirty="0">
                <a:ln w="0"/>
                <a:latin typeface="Arial" panose="020B0604020202020204" pitchFamily="34" charset="0"/>
                <a:cs typeface="Arial" panose="020B0604020202020204" pitchFamily="34" charset="0"/>
              </a:rPr>
              <a:t>Tezli Yüksek Lisans Programında öğrencilerimizin programların ders planlarına özgü zorunlu ve seçmeli dersleri seçmeleri gerekir. Ders dönemini bitiren öğrencilerimiz uzmanlık alan dersi ile tez dersini seçmelidir. </a:t>
            </a:r>
          </a:p>
          <a:p>
            <a:pPr marL="342900" lvl="0" indent="-342900" algn="just">
              <a:lnSpc>
                <a:spcPct val="110000"/>
              </a:lnSpc>
              <a:spcBef>
                <a:spcPts val="600"/>
              </a:spcBef>
              <a:spcAft>
                <a:spcPts val="600"/>
              </a:spcAft>
              <a:buFont typeface="Arial" panose="020B0604020202020204" pitchFamily="34" charset="0"/>
              <a:buChar char="•"/>
            </a:pPr>
            <a:endParaRPr lang="tr-TR" sz="2000" dirty="0">
              <a:ln w="0"/>
              <a:latin typeface="Arial" panose="020B0604020202020204" pitchFamily="34" charset="0"/>
              <a:cs typeface="Arial" panose="020B0604020202020204" pitchFamily="34" charset="0"/>
            </a:endParaRPr>
          </a:p>
          <a:p>
            <a:pPr marL="342900" lvl="0" indent="-342900" algn="just">
              <a:lnSpc>
                <a:spcPct val="110000"/>
              </a:lnSpc>
              <a:spcBef>
                <a:spcPts val="600"/>
              </a:spcBef>
              <a:spcAft>
                <a:spcPts val="600"/>
              </a:spcAft>
              <a:buFont typeface="Arial" panose="020B0604020202020204" pitchFamily="34" charset="0"/>
              <a:buChar char="•"/>
            </a:pPr>
            <a:r>
              <a:rPr lang="tr-TR" sz="2000" dirty="0">
                <a:ln w="0"/>
                <a:latin typeface="Arial" panose="020B0604020202020204" pitchFamily="34" charset="0"/>
                <a:cs typeface="Arial" panose="020B0604020202020204" pitchFamily="34" charset="0"/>
              </a:rPr>
              <a:t>Doktora Programındaki öğrencilerimizin programların ders planlarına özgü zorunlu ve seçmeli dersleri seçmeleri gerekir. </a:t>
            </a:r>
          </a:p>
        </p:txBody>
      </p:sp>
    </p:spTree>
    <p:extLst>
      <p:ext uri="{BB962C8B-B14F-4D97-AF65-F5344CB8AC3E}">
        <p14:creationId xmlns:p14="http://schemas.microsoft.com/office/powerpoint/2010/main" val="16708038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Not Sistemi"/>
          <p:cNvSpPr txBox="1"/>
          <p:nvPr/>
        </p:nvSpPr>
        <p:spPr>
          <a:xfrm>
            <a:off x="5762789" y="302443"/>
            <a:ext cx="6634830" cy="487313"/>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r">
              <a:defRPr sz="2500" b="1">
                <a:solidFill>
                  <a:srgbClr val="FFFFFF"/>
                </a:solidFill>
                <a:latin typeface="Arial"/>
                <a:ea typeface="Arial"/>
                <a:cs typeface="Arial"/>
                <a:sym typeface="Arial"/>
              </a:defRPr>
            </a:lvl1pPr>
          </a:lstStyle>
          <a:p>
            <a:pPr marL="0" marR="0" lvl="0" indent="0" algn="r" defTabSz="584200" rtl="0" eaLnBrk="1" fontAlgn="auto" latinLnBrk="0" hangingPunct="0">
              <a:lnSpc>
                <a:spcPct val="100000"/>
              </a:lnSpc>
              <a:spcBef>
                <a:spcPts val="0"/>
              </a:spcBef>
              <a:spcAft>
                <a:spcPts val="0"/>
              </a:spcAft>
              <a:buClrTx/>
              <a:buSzTx/>
              <a:buFontTx/>
              <a:buNone/>
              <a:tabLst/>
              <a:defRPr/>
            </a:pPr>
            <a:r>
              <a:rPr kumimoji="0" lang="tr-TR" sz="2500" b="1" i="0" u="none" strike="noStrike" kern="0" cap="none" spc="0" normalizeH="0" baseline="0" noProof="0" dirty="0">
                <a:ln w="0"/>
                <a:solidFill>
                  <a:srgbClr val="FFFFFF"/>
                </a:solidFill>
                <a:effectLst>
                  <a:outerShdw blurRad="38100" dist="19050" dir="2700000" algn="tl" rotWithShape="0">
                    <a:srgbClr val="000000">
                      <a:alpha val="40000"/>
                    </a:srgbClr>
                  </a:outerShdw>
                </a:effectLst>
                <a:uLnTx/>
                <a:uFillTx/>
                <a:latin typeface="Arial" panose="020B0604020202020204" pitchFamily="34" charset="0"/>
                <a:cs typeface="Arial" panose="020B0604020202020204" pitchFamily="34" charset="0"/>
                <a:sym typeface="Arial"/>
              </a:rPr>
              <a:t>Eğitim – Öğretim ve Sınavlarla İlgili Bilgiler</a:t>
            </a:r>
            <a:endParaRPr kumimoji="0" sz="25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2" name="Dikdörtgen 1"/>
          <p:cNvSpPr/>
          <p:nvPr/>
        </p:nvSpPr>
        <p:spPr>
          <a:xfrm>
            <a:off x="977463" y="2591900"/>
            <a:ext cx="11420156" cy="6036974"/>
          </a:xfrm>
          <a:prstGeom prst="rect">
            <a:avLst/>
          </a:prstGeom>
        </p:spPr>
        <p:txBody>
          <a:bodyPr wrap="square">
            <a:spAutoFit/>
          </a:bodyPr>
          <a:lstStyle/>
          <a:p>
            <a:pPr lvl="0" algn="just">
              <a:lnSpc>
                <a:spcPct val="110000"/>
              </a:lnSpc>
              <a:spcBef>
                <a:spcPts val="600"/>
              </a:spcBef>
              <a:spcAft>
                <a:spcPts val="600"/>
              </a:spcAft>
            </a:pPr>
            <a:r>
              <a:rPr lang="tr-TR" sz="2000" b="1"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DERS SEÇİMİ</a:t>
            </a:r>
          </a:p>
          <a:p>
            <a:pPr marL="342900" lvl="0" indent="-342900" algn="just">
              <a:lnSpc>
                <a:spcPct val="110000"/>
              </a:lnSpc>
              <a:spcBef>
                <a:spcPts val="600"/>
              </a:spcBef>
              <a:spcAft>
                <a:spcPts val="600"/>
              </a:spcAft>
              <a:buFont typeface="Arial" panose="020B0604020202020204" pitchFamily="34" charset="0"/>
              <a:buChar char="•"/>
            </a:pPr>
            <a:endPar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endParaRPr>
          </a:p>
          <a:p>
            <a:pPr marL="342900" lvl="0" indent="-342900" algn="just">
              <a:lnSpc>
                <a:spcPct val="110000"/>
              </a:lnSpc>
              <a:spcBef>
                <a:spcPts val="600"/>
              </a:spcBef>
              <a:spcAft>
                <a:spcPts val="600"/>
              </a:spcAft>
              <a:buFont typeface="Arial" panose="020B0604020202020204" pitchFamily="34" charset="0"/>
              <a:buChar char="•"/>
            </a:pPr>
            <a:r>
              <a:rPr lang="tr-TR" sz="2000" dirty="0">
                <a:ln w="0"/>
                <a:latin typeface="Arial" panose="020B0604020202020204" pitchFamily="34" charset="0"/>
                <a:cs typeface="Arial" panose="020B0604020202020204" pitchFamily="34" charset="0"/>
              </a:rPr>
              <a:t>Başarısız olunan zorunlu derslerin tekrar alınması gerekir. Seçmeli derslerden başarısız olan öğrenciler aynı dersleri tekrar alabilecekleri gibi danışman onayıyla farklı seçmeli dersleri de alabilirler. </a:t>
            </a:r>
          </a:p>
          <a:p>
            <a:pPr marL="342900" lvl="0" indent="-342900" algn="just">
              <a:lnSpc>
                <a:spcPct val="110000"/>
              </a:lnSpc>
              <a:spcBef>
                <a:spcPts val="600"/>
              </a:spcBef>
              <a:spcAft>
                <a:spcPts val="600"/>
              </a:spcAft>
              <a:buFont typeface="Arial" panose="020B0604020202020204" pitchFamily="34" charset="0"/>
              <a:buChar char="•"/>
            </a:pPr>
            <a:endParaRPr lang="tr-TR" sz="2000" dirty="0">
              <a:ln w="0"/>
              <a:latin typeface="Arial" panose="020B0604020202020204" pitchFamily="34" charset="0"/>
              <a:cs typeface="Arial" panose="020B0604020202020204" pitchFamily="34" charset="0"/>
            </a:endParaRPr>
          </a:p>
          <a:p>
            <a:pPr marL="342900" lvl="0" indent="-342900" algn="just">
              <a:lnSpc>
                <a:spcPct val="110000"/>
              </a:lnSpc>
              <a:spcBef>
                <a:spcPts val="600"/>
              </a:spcBef>
              <a:spcAft>
                <a:spcPts val="600"/>
              </a:spcAft>
              <a:buFont typeface="Arial" panose="020B0604020202020204" pitchFamily="34" charset="0"/>
              <a:buChar char="•"/>
            </a:pPr>
            <a:r>
              <a:rPr lang="tr-TR" sz="2000" dirty="0">
                <a:ln w="0"/>
                <a:latin typeface="Arial" panose="020B0604020202020204" pitchFamily="34" charset="0"/>
                <a:cs typeface="Arial" panose="020B0604020202020204" pitchFamily="34" charset="0"/>
              </a:rPr>
              <a:t>Ders dönemini bitiren tezli Yüksek Lisans öğrencileri üçüncü dönemden itibaren Tez Çalışması dersi ve Uzmanlık Alan dersine kayıt yaptırmalıdırlar. </a:t>
            </a:r>
          </a:p>
          <a:p>
            <a:pPr marL="342900" lvl="0" indent="-342900" algn="just">
              <a:lnSpc>
                <a:spcPct val="110000"/>
              </a:lnSpc>
              <a:spcBef>
                <a:spcPts val="600"/>
              </a:spcBef>
              <a:spcAft>
                <a:spcPts val="600"/>
              </a:spcAft>
              <a:buFont typeface="Arial" panose="020B0604020202020204" pitchFamily="34" charset="0"/>
              <a:buChar char="•"/>
            </a:pPr>
            <a:endParaRPr lang="tr-TR" sz="2000" dirty="0">
              <a:ln w="0"/>
              <a:latin typeface="Arial" panose="020B0604020202020204" pitchFamily="34" charset="0"/>
              <a:cs typeface="Arial" panose="020B0604020202020204" pitchFamily="34" charset="0"/>
            </a:endParaRPr>
          </a:p>
          <a:p>
            <a:pPr marL="342900" lvl="0" indent="-342900" algn="just">
              <a:lnSpc>
                <a:spcPct val="110000"/>
              </a:lnSpc>
              <a:spcBef>
                <a:spcPts val="600"/>
              </a:spcBef>
              <a:spcAft>
                <a:spcPts val="600"/>
              </a:spcAft>
              <a:buFont typeface="Arial" panose="020B0604020202020204" pitchFamily="34" charset="0"/>
              <a:buChar char="•"/>
            </a:pPr>
            <a:r>
              <a:rPr lang="tr-TR" sz="2000" dirty="0">
                <a:ln w="0"/>
                <a:latin typeface="Arial" panose="020B0604020202020204" pitchFamily="34" charset="0"/>
                <a:cs typeface="Arial" panose="020B0604020202020204" pitchFamily="34" charset="0"/>
              </a:rPr>
              <a:t>Öğrencinin ders seçtikten sonra kontrol et butonu ve sonrasında da kesinleştir butonu ile işlemi tamamlaması gereklidir.</a:t>
            </a:r>
          </a:p>
          <a:p>
            <a:pPr marL="342900" lvl="0" indent="-342900" algn="just">
              <a:lnSpc>
                <a:spcPct val="110000"/>
              </a:lnSpc>
              <a:spcBef>
                <a:spcPts val="600"/>
              </a:spcBef>
              <a:spcAft>
                <a:spcPts val="600"/>
              </a:spcAft>
              <a:buFont typeface="Arial" panose="020B0604020202020204" pitchFamily="34" charset="0"/>
              <a:buChar char="•"/>
            </a:pPr>
            <a:endParaRPr lang="tr-TR" sz="2000" dirty="0">
              <a:ln w="0"/>
              <a:latin typeface="Arial" panose="020B0604020202020204" pitchFamily="34" charset="0"/>
              <a:cs typeface="Arial" panose="020B0604020202020204" pitchFamily="34" charset="0"/>
            </a:endParaRPr>
          </a:p>
          <a:p>
            <a:pPr marL="342900" lvl="0" indent="-342900" algn="just">
              <a:lnSpc>
                <a:spcPct val="110000"/>
              </a:lnSpc>
              <a:spcBef>
                <a:spcPts val="600"/>
              </a:spcBef>
              <a:spcAft>
                <a:spcPts val="600"/>
              </a:spcAft>
              <a:buFont typeface="Arial" panose="020B0604020202020204" pitchFamily="34" charset="0"/>
              <a:buChar char="•"/>
            </a:pPr>
            <a:r>
              <a:rPr lang="tr-TR" sz="2000" b="1" dirty="0">
                <a:ln w="0"/>
                <a:latin typeface="Arial" panose="020B0604020202020204" pitchFamily="34" charset="0"/>
                <a:cs typeface="Arial" panose="020B0604020202020204" pitchFamily="34" charset="0"/>
              </a:rPr>
              <a:t>Danışman onayı olmayan ders kayıtları geçersizdir. Ders kayıtları öğrencinin sorumluluğundadır.</a:t>
            </a:r>
          </a:p>
        </p:txBody>
      </p:sp>
    </p:spTree>
    <p:extLst>
      <p:ext uri="{BB962C8B-B14F-4D97-AF65-F5344CB8AC3E}">
        <p14:creationId xmlns:p14="http://schemas.microsoft.com/office/powerpoint/2010/main" val="841855504"/>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Not Sistemi"/>
          <p:cNvSpPr txBox="1"/>
          <p:nvPr/>
        </p:nvSpPr>
        <p:spPr>
          <a:xfrm>
            <a:off x="5762789" y="302443"/>
            <a:ext cx="6634830" cy="487313"/>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r">
              <a:defRPr sz="2500" b="1">
                <a:solidFill>
                  <a:srgbClr val="FFFFFF"/>
                </a:solidFill>
                <a:latin typeface="Arial"/>
                <a:ea typeface="Arial"/>
                <a:cs typeface="Arial"/>
                <a:sym typeface="Arial"/>
              </a:defRPr>
            </a:lvl1pPr>
          </a:lstStyle>
          <a:p>
            <a:pPr marL="0" marR="0" lvl="0" indent="0" algn="r" defTabSz="584200" rtl="0" eaLnBrk="1" fontAlgn="auto" latinLnBrk="0" hangingPunct="0">
              <a:lnSpc>
                <a:spcPct val="100000"/>
              </a:lnSpc>
              <a:spcBef>
                <a:spcPts val="0"/>
              </a:spcBef>
              <a:spcAft>
                <a:spcPts val="0"/>
              </a:spcAft>
              <a:buClrTx/>
              <a:buSzTx/>
              <a:buFontTx/>
              <a:buNone/>
              <a:tabLst/>
              <a:defRPr/>
            </a:pPr>
            <a:r>
              <a:rPr kumimoji="0" lang="tr-TR" sz="2500" b="1" i="0" u="none" strike="noStrike" kern="0" cap="none" spc="0" normalizeH="0" baseline="0" noProof="0" dirty="0">
                <a:ln w="0"/>
                <a:solidFill>
                  <a:srgbClr val="FFFFFF"/>
                </a:solidFill>
                <a:effectLst>
                  <a:outerShdw blurRad="38100" dist="19050" dir="2700000" algn="tl" rotWithShape="0">
                    <a:srgbClr val="000000">
                      <a:alpha val="40000"/>
                    </a:srgbClr>
                  </a:outerShdw>
                </a:effectLst>
                <a:uLnTx/>
                <a:uFillTx/>
                <a:latin typeface="Arial" panose="020B0604020202020204" pitchFamily="34" charset="0"/>
                <a:cs typeface="Arial" panose="020B0604020202020204" pitchFamily="34" charset="0"/>
                <a:sym typeface="Arial"/>
              </a:rPr>
              <a:t>Eğitim – Öğretim ve Sınavlarla İlgili Bilgiler</a:t>
            </a:r>
            <a:endParaRPr kumimoji="0" sz="25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2" name="Dikdörtgen 1"/>
          <p:cNvSpPr/>
          <p:nvPr/>
        </p:nvSpPr>
        <p:spPr>
          <a:xfrm>
            <a:off x="1402915" y="2591900"/>
            <a:ext cx="10484285" cy="1235659"/>
          </a:xfrm>
          <a:prstGeom prst="rect">
            <a:avLst/>
          </a:prstGeom>
        </p:spPr>
        <p:txBody>
          <a:bodyPr wrap="square">
            <a:spAutoFit/>
          </a:bodyPr>
          <a:lstStyle/>
          <a:p>
            <a:pPr marL="342900" lvl="0" indent="-342900" algn="just">
              <a:lnSpc>
                <a:spcPct val="110000"/>
              </a:lnSpc>
              <a:spcBef>
                <a:spcPts val="600"/>
              </a:spcBef>
              <a:spcAft>
                <a:spcPts val="600"/>
              </a:spcAft>
              <a:buFont typeface="Arial" panose="020B0604020202020204" pitchFamily="34" charset="0"/>
              <a:buChar char="•"/>
              <a:defRPr/>
            </a:pPr>
            <a:r>
              <a:rPr lang="tr-TR" sz="2000" dirty="0">
                <a:ln w="0"/>
                <a:latin typeface="Arial" panose="020B0604020202020204" pitchFamily="34" charset="0"/>
                <a:cs typeface="Arial" panose="020B0604020202020204" pitchFamily="34" charset="0"/>
              </a:rPr>
              <a:t>İlk olarak https://obs.bandirma.edu.tr adresine giriş yapınız. Karşınıza aşağıdaki ekran çıkacaktır. Sol tarafa size ait olan bilgileri girerek sisteme giriş yapınız.</a:t>
            </a:r>
          </a:p>
          <a:p>
            <a:pPr marR="0" lvl="0" algn="just" defTabSz="584200" rtl="0" eaLnBrk="1" fontAlgn="auto" latinLnBrk="0" hangingPunct="0">
              <a:lnSpc>
                <a:spcPct val="110000"/>
              </a:lnSpc>
              <a:spcBef>
                <a:spcPts val="600"/>
              </a:spcBef>
              <a:spcAft>
                <a:spcPts val="600"/>
              </a:spcAft>
              <a:buClrTx/>
              <a:buSzTx/>
              <a:tabLst/>
              <a:defRPr/>
            </a:pPr>
            <a:endParaRPr kumimoji="0" lang="tr-TR" sz="2000" b="0" i="0" u="none" strike="noStrike" kern="0" cap="none" spc="0" normalizeH="0" baseline="0" noProof="0" dirty="0">
              <a:ln w="0"/>
              <a:solidFill>
                <a:srgbClr val="000000"/>
              </a:solidFill>
              <a:effectLst>
                <a:outerShdw blurRad="38100" dist="19050" dir="2700000" algn="tl" rotWithShape="0">
                  <a:srgbClr val="000000">
                    <a:alpha val="40000"/>
                  </a:srgbClr>
                </a:outerShdw>
              </a:effectLst>
              <a:uLnTx/>
              <a:uFillTx/>
              <a:latin typeface="Arial" panose="020B0604020202020204" pitchFamily="34" charset="0"/>
              <a:cs typeface="Arial" panose="020B0604020202020204" pitchFamily="34" charset="0"/>
              <a:sym typeface="Helvetica Light"/>
            </a:endParaRPr>
          </a:p>
        </p:txBody>
      </p:sp>
      <p:pic>
        <p:nvPicPr>
          <p:cNvPr id="4" name="image2.jpeg"/>
          <p:cNvPicPr/>
          <p:nvPr/>
        </p:nvPicPr>
        <p:blipFill>
          <a:blip r:embed="rId2" cstate="print">
            <a:extLst>
              <a:ext uri="{28A0092B-C50C-407E-A947-70E740481C1C}">
                <a14:useLocalDpi xmlns:a14="http://schemas.microsoft.com/office/drawing/2010/main" val="0"/>
              </a:ext>
            </a:extLst>
          </a:blip>
          <a:stretch>
            <a:fillRect/>
          </a:stretch>
        </p:blipFill>
        <p:spPr>
          <a:xfrm>
            <a:off x="1272957" y="3827559"/>
            <a:ext cx="10744200" cy="5273599"/>
          </a:xfrm>
          <a:prstGeom prst="rect">
            <a:avLst/>
          </a:prstGeom>
        </p:spPr>
      </p:pic>
    </p:spTree>
    <p:extLst>
      <p:ext uri="{BB962C8B-B14F-4D97-AF65-F5344CB8AC3E}">
        <p14:creationId xmlns:p14="http://schemas.microsoft.com/office/powerpoint/2010/main" val="2480805448"/>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Not Sistemi"/>
          <p:cNvSpPr txBox="1"/>
          <p:nvPr/>
        </p:nvSpPr>
        <p:spPr>
          <a:xfrm>
            <a:off x="5762789" y="302443"/>
            <a:ext cx="6634830" cy="487313"/>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r">
              <a:defRPr sz="2500" b="1">
                <a:solidFill>
                  <a:srgbClr val="FFFFFF"/>
                </a:solidFill>
                <a:latin typeface="Arial"/>
                <a:ea typeface="Arial"/>
                <a:cs typeface="Arial"/>
                <a:sym typeface="Arial"/>
              </a:defRPr>
            </a:lvl1pPr>
          </a:lstStyle>
          <a:p>
            <a:pPr marL="0" marR="0" lvl="0" indent="0" algn="r" defTabSz="584200" rtl="0" eaLnBrk="1" fontAlgn="auto" latinLnBrk="0" hangingPunct="0">
              <a:lnSpc>
                <a:spcPct val="100000"/>
              </a:lnSpc>
              <a:spcBef>
                <a:spcPts val="0"/>
              </a:spcBef>
              <a:spcAft>
                <a:spcPts val="0"/>
              </a:spcAft>
              <a:buClrTx/>
              <a:buSzTx/>
              <a:buFontTx/>
              <a:buNone/>
              <a:tabLst/>
              <a:defRPr/>
            </a:pPr>
            <a:r>
              <a:rPr kumimoji="0" lang="tr-TR" sz="2500" b="1" i="0" u="none" strike="noStrike" kern="0" cap="none" spc="0" normalizeH="0" baseline="0" noProof="0" dirty="0">
                <a:ln w="0"/>
                <a:solidFill>
                  <a:srgbClr val="FFFFFF"/>
                </a:solidFill>
                <a:effectLst>
                  <a:outerShdw blurRad="38100" dist="19050" dir="2700000" algn="tl" rotWithShape="0">
                    <a:srgbClr val="000000">
                      <a:alpha val="40000"/>
                    </a:srgbClr>
                  </a:outerShdw>
                </a:effectLst>
                <a:uLnTx/>
                <a:uFillTx/>
                <a:latin typeface="Arial" panose="020B0604020202020204" pitchFamily="34" charset="0"/>
                <a:cs typeface="Arial" panose="020B0604020202020204" pitchFamily="34" charset="0"/>
                <a:sym typeface="Arial"/>
              </a:rPr>
              <a:t>Eğitim – Öğretim ve Sınavlarla İlgili Bilgiler</a:t>
            </a:r>
            <a:endParaRPr kumimoji="0" sz="25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2" name="Dikdörtgen 1"/>
          <p:cNvSpPr/>
          <p:nvPr/>
        </p:nvSpPr>
        <p:spPr>
          <a:xfrm>
            <a:off x="1193901" y="2402714"/>
            <a:ext cx="10484285" cy="1235659"/>
          </a:xfrm>
          <a:prstGeom prst="rect">
            <a:avLst/>
          </a:prstGeom>
        </p:spPr>
        <p:txBody>
          <a:bodyPr wrap="square">
            <a:spAutoFit/>
          </a:bodyPr>
          <a:lstStyle/>
          <a:p>
            <a:pPr marL="342900" lvl="0" indent="-342900" algn="just">
              <a:lnSpc>
                <a:spcPct val="110000"/>
              </a:lnSpc>
              <a:spcBef>
                <a:spcPts val="600"/>
              </a:spcBef>
              <a:spcAft>
                <a:spcPts val="600"/>
              </a:spcAft>
              <a:buFont typeface="Arial" panose="020B0604020202020204" pitchFamily="34" charset="0"/>
              <a:buChar char="•"/>
              <a:defRPr/>
            </a:pPr>
            <a:r>
              <a:rPr lang="tr-TR" sz="2000" dirty="0">
                <a:ln w="0"/>
                <a:latin typeface="Arial" panose="020B0604020202020204" pitchFamily="34" charset="0"/>
                <a:cs typeface="Arial" panose="020B0604020202020204" pitchFamily="34" charset="0"/>
              </a:rPr>
              <a:t>2-Giriş yaptığınızda karşınıza aşağıdaki ekran çıkacaktır. Bu ekranda sol tarafta yer alan menüde 2. seçenekte bulunan ‘’ Ders ve Dönem İşleri’’ seçeneğine tıklayınız.</a:t>
            </a:r>
          </a:p>
          <a:p>
            <a:pPr marR="0" lvl="0" algn="just" defTabSz="584200" rtl="0" eaLnBrk="1" fontAlgn="auto" latinLnBrk="0" hangingPunct="0">
              <a:lnSpc>
                <a:spcPct val="110000"/>
              </a:lnSpc>
              <a:spcBef>
                <a:spcPts val="600"/>
              </a:spcBef>
              <a:spcAft>
                <a:spcPts val="600"/>
              </a:spcAft>
              <a:buClrTx/>
              <a:buSzTx/>
              <a:tabLst/>
              <a:defRPr/>
            </a:pPr>
            <a:endParaRPr kumimoji="0" lang="tr-TR" sz="2000" b="0" i="0" u="none" strike="noStrike" kern="0" cap="none" spc="0" normalizeH="0" baseline="0" noProof="0" dirty="0">
              <a:ln w="0"/>
              <a:solidFill>
                <a:srgbClr val="000000"/>
              </a:solidFill>
              <a:effectLst>
                <a:outerShdw blurRad="38100" dist="19050" dir="2700000" algn="tl" rotWithShape="0">
                  <a:srgbClr val="000000">
                    <a:alpha val="40000"/>
                  </a:srgbClr>
                </a:outerShdw>
              </a:effectLst>
              <a:uLnTx/>
              <a:uFillTx/>
              <a:latin typeface="Arial" panose="020B0604020202020204" pitchFamily="34" charset="0"/>
              <a:cs typeface="Arial" panose="020B0604020202020204" pitchFamily="34" charset="0"/>
              <a:sym typeface="Helvetica Light"/>
            </a:endParaRPr>
          </a:p>
        </p:txBody>
      </p:sp>
      <p:pic>
        <p:nvPicPr>
          <p:cNvPr id="4" name="image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4887" y="3592490"/>
            <a:ext cx="10902311" cy="5297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2182041"/>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Not Sistemi"/>
          <p:cNvSpPr txBox="1"/>
          <p:nvPr/>
        </p:nvSpPr>
        <p:spPr>
          <a:xfrm>
            <a:off x="9209247" y="302444"/>
            <a:ext cx="3188372" cy="487313"/>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r">
              <a:defRPr sz="2500" b="1">
                <a:solidFill>
                  <a:srgbClr val="FFFFFF"/>
                </a:solidFill>
                <a:latin typeface="Arial"/>
                <a:ea typeface="Arial"/>
                <a:cs typeface="Arial"/>
                <a:sym typeface="Arial"/>
              </a:defRPr>
            </a:lvl1pPr>
          </a:lstStyle>
          <a:p>
            <a:pPr lvl="0"/>
            <a:r>
              <a:rPr lang="tr-TR" dirty="0"/>
              <a:t>Harfli Başarı Notları</a:t>
            </a:r>
            <a:endParaRPr kumimoji="0" sz="2500" b="1" i="0" u="none" strike="noStrike" kern="0" cap="none" spc="0" normalizeH="0" baseline="0" noProof="0" dirty="0">
              <a:ln>
                <a:noFill/>
              </a:ln>
              <a:solidFill>
                <a:srgbClr val="FFFFFF"/>
              </a:solidFill>
              <a:effectLst/>
              <a:uLnTx/>
              <a:uFillTx/>
              <a:latin typeface="Arial"/>
              <a:cs typeface="Arial"/>
              <a:sym typeface="Arial"/>
            </a:endParaRPr>
          </a:p>
        </p:txBody>
      </p:sp>
      <p:sp>
        <p:nvSpPr>
          <p:cNvPr id="3" name="Dikdörtgen 2"/>
          <p:cNvSpPr/>
          <p:nvPr/>
        </p:nvSpPr>
        <p:spPr>
          <a:xfrm>
            <a:off x="1438165" y="2296961"/>
            <a:ext cx="10102193" cy="400110"/>
          </a:xfrm>
          <a:prstGeom prst="rect">
            <a:avLst/>
          </a:prstGeom>
        </p:spPr>
        <p:txBody>
          <a:bodyPr wrap="square">
            <a:spAutoFit/>
          </a:bodyPr>
          <a:lstStyle/>
          <a:p>
            <a:r>
              <a:rPr lang="tr-TR" sz="2000" dirty="0">
                <a:latin typeface="Arial" panose="020B0604020202020204" pitchFamily="34" charset="0"/>
                <a:cs typeface="Arial" panose="020B0604020202020204" pitchFamily="34" charset="0"/>
              </a:rPr>
              <a:t>3-Aşağıdaki ekrandan ilk seçenekte bulunan ‘’ Ders Kayıt ‘’ butonuna tıklayınız.</a:t>
            </a:r>
          </a:p>
        </p:txBody>
      </p:sp>
      <p:pic>
        <p:nvPicPr>
          <p:cNvPr id="5" name="image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076" y="2843932"/>
            <a:ext cx="11594369" cy="5910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454713"/>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Not Sistemi"/>
          <p:cNvSpPr txBox="1"/>
          <p:nvPr/>
        </p:nvSpPr>
        <p:spPr>
          <a:xfrm>
            <a:off x="5762789" y="302443"/>
            <a:ext cx="6634830" cy="487313"/>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r">
              <a:defRPr sz="2500" b="1">
                <a:solidFill>
                  <a:srgbClr val="FFFFFF"/>
                </a:solidFill>
                <a:latin typeface="Arial"/>
                <a:ea typeface="Arial"/>
                <a:cs typeface="Arial"/>
                <a:sym typeface="Arial"/>
              </a:defRPr>
            </a:lvl1pPr>
          </a:lstStyle>
          <a:p>
            <a:pPr marL="0" marR="0" lvl="0" indent="0" algn="r" defTabSz="584200" rtl="0" eaLnBrk="1" fontAlgn="auto" latinLnBrk="0" hangingPunct="0">
              <a:lnSpc>
                <a:spcPct val="100000"/>
              </a:lnSpc>
              <a:spcBef>
                <a:spcPts val="0"/>
              </a:spcBef>
              <a:spcAft>
                <a:spcPts val="0"/>
              </a:spcAft>
              <a:buClrTx/>
              <a:buSzTx/>
              <a:buFontTx/>
              <a:buNone/>
              <a:tabLst/>
              <a:defRPr/>
            </a:pPr>
            <a:r>
              <a:rPr kumimoji="0" lang="tr-TR" sz="2500" b="1" i="0" u="none" strike="noStrike" kern="0" cap="none" spc="0" normalizeH="0" baseline="0" noProof="0" dirty="0">
                <a:ln w="0"/>
                <a:solidFill>
                  <a:srgbClr val="FFFFFF"/>
                </a:solidFill>
                <a:effectLst>
                  <a:outerShdw blurRad="38100" dist="19050" dir="2700000" algn="tl" rotWithShape="0">
                    <a:srgbClr val="000000">
                      <a:alpha val="40000"/>
                    </a:srgbClr>
                  </a:outerShdw>
                </a:effectLst>
                <a:uLnTx/>
                <a:uFillTx/>
                <a:latin typeface="Arial" panose="020B0604020202020204" pitchFamily="34" charset="0"/>
                <a:cs typeface="Arial" panose="020B0604020202020204" pitchFamily="34" charset="0"/>
                <a:sym typeface="Arial"/>
              </a:rPr>
              <a:t>Eğitim – Öğretim ve Sınavlarla İlgili Bilgiler</a:t>
            </a:r>
            <a:endParaRPr kumimoji="0" sz="25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2" name="Dikdörtgen 1"/>
          <p:cNvSpPr/>
          <p:nvPr/>
        </p:nvSpPr>
        <p:spPr>
          <a:xfrm>
            <a:off x="1402915" y="2591900"/>
            <a:ext cx="10484285" cy="923330"/>
          </a:xfrm>
          <a:prstGeom prst="rect">
            <a:avLst/>
          </a:prstGeom>
        </p:spPr>
        <p:txBody>
          <a:bodyPr wrap="square">
            <a:spAutoFit/>
          </a:bodyPr>
          <a:lstStyle/>
          <a:p>
            <a:pPr marL="342900" marR="0" lvl="0" indent="-342900" algn="just" defTabSz="584200" rtl="0" eaLnBrk="1" fontAlgn="auto" latinLnBrk="0" hangingPunct="0">
              <a:lnSpc>
                <a:spcPct val="110000"/>
              </a:lnSpc>
              <a:spcBef>
                <a:spcPts val="600"/>
              </a:spcBef>
              <a:spcAft>
                <a:spcPts val="600"/>
              </a:spcAft>
              <a:buClrTx/>
              <a:buSzTx/>
              <a:buFont typeface="Arial" panose="020B0604020202020204" pitchFamily="34" charset="0"/>
              <a:buChar char="•"/>
              <a:tabLst/>
              <a:defRPr/>
            </a:pPr>
            <a:endParaRPr kumimoji="0" lang="tr-TR" sz="2000" b="0" i="0" u="none" strike="noStrike" kern="0" cap="none" spc="0" normalizeH="0" baseline="0" noProof="0" dirty="0">
              <a:ln w="0"/>
              <a:solidFill>
                <a:srgbClr val="000000"/>
              </a:solidFill>
              <a:effectLst>
                <a:outerShdw blurRad="38100" dist="19050" dir="2700000" algn="tl" rotWithShape="0">
                  <a:srgbClr val="000000">
                    <a:alpha val="40000"/>
                  </a:srgbClr>
                </a:outerShdw>
              </a:effectLst>
              <a:uLnTx/>
              <a:uFillTx/>
              <a:latin typeface="Arial" panose="020B0604020202020204" pitchFamily="34" charset="0"/>
              <a:cs typeface="Arial" panose="020B0604020202020204" pitchFamily="34" charset="0"/>
              <a:sym typeface="Helvetica Light"/>
            </a:endParaRPr>
          </a:p>
          <a:p>
            <a:pPr marR="0" lvl="0" algn="just" defTabSz="584200" rtl="0" eaLnBrk="1" fontAlgn="auto" latinLnBrk="0" hangingPunct="0">
              <a:lnSpc>
                <a:spcPct val="110000"/>
              </a:lnSpc>
              <a:spcBef>
                <a:spcPts val="600"/>
              </a:spcBef>
              <a:spcAft>
                <a:spcPts val="600"/>
              </a:spcAft>
              <a:buClrTx/>
              <a:buSzTx/>
              <a:tabLst/>
              <a:defRPr/>
            </a:pPr>
            <a:endParaRPr kumimoji="0" lang="tr-TR" sz="2000" b="0" i="0" u="none" strike="noStrike" kern="0" cap="none" spc="0" normalizeH="0" baseline="0" noProof="0" dirty="0">
              <a:ln w="0"/>
              <a:solidFill>
                <a:srgbClr val="000000"/>
              </a:solidFill>
              <a:effectLst>
                <a:outerShdw blurRad="38100" dist="19050" dir="2700000" algn="tl" rotWithShape="0">
                  <a:srgbClr val="000000">
                    <a:alpha val="40000"/>
                  </a:srgbClr>
                </a:outerShdw>
              </a:effectLst>
              <a:uLnTx/>
              <a:uFillTx/>
              <a:latin typeface="Arial" panose="020B0604020202020204" pitchFamily="34" charset="0"/>
              <a:cs typeface="Arial" panose="020B0604020202020204" pitchFamily="34" charset="0"/>
              <a:sym typeface="Helvetica Light"/>
            </a:endParaRPr>
          </a:p>
        </p:txBody>
      </p:sp>
      <p:sp>
        <p:nvSpPr>
          <p:cNvPr id="3" name="Dikdörtgen 2"/>
          <p:cNvSpPr/>
          <p:nvPr/>
        </p:nvSpPr>
        <p:spPr>
          <a:xfrm>
            <a:off x="1097664" y="2084068"/>
            <a:ext cx="10789536" cy="1015663"/>
          </a:xfrm>
          <a:prstGeom prst="rect">
            <a:avLst/>
          </a:prstGeom>
        </p:spPr>
        <p:txBody>
          <a:bodyPr wrap="square">
            <a:spAutoFit/>
          </a:bodyPr>
          <a:lstStyle/>
          <a:p>
            <a:pPr algn="just"/>
            <a:r>
              <a:rPr lang="tr-TR" sz="2000" dirty="0">
                <a:latin typeface="Arial" panose="020B0604020202020204" pitchFamily="34" charset="0"/>
                <a:cs typeface="Arial" panose="020B0604020202020204" pitchFamily="34" charset="0"/>
              </a:rPr>
              <a:t>4-Karşınıza seçilebilecek derslerin bulunduğu ekran çıkacaktır. Bu ekrandan öncelikle ders seçimini yapmak istediğiniz döneme ait ilgili kutucuğunu işaretleyiniz. Ders Seçimini yaparak kesinleştiriniz.</a:t>
            </a:r>
          </a:p>
        </p:txBody>
      </p:sp>
      <p:pic>
        <p:nvPicPr>
          <p:cNvPr id="5" name="image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291" y="3290805"/>
            <a:ext cx="11322282" cy="5778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1306234"/>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Not Sistemi"/>
          <p:cNvSpPr txBox="1"/>
          <p:nvPr/>
        </p:nvSpPr>
        <p:spPr>
          <a:xfrm>
            <a:off x="7692805" y="302443"/>
            <a:ext cx="4704814" cy="487313"/>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r">
              <a:defRPr sz="2500" b="1">
                <a:solidFill>
                  <a:srgbClr val="FFFFFF"/>
                </a:solidFill>
                <a:latin typeface="Arial"/>
                <a:ea typeface="Arial"/>
                <a:cs typeface="Arial"/>
                <a:sym typeface="Arial"/>
              </a:defRPr>
            </a:lvl1pPr>
          </a:lstStyle>
          <a:p>
            <a:pPr lvl="0">
              <a:defRPr/>
            </a:pPr>
            <a:r>
              <a:rPr lang="tr-TR" dirty="0">
                <a:latin typeface="Arial" panose="020B0604020202020204" pitchFamily="34" charset="0"/>
                <a:cs typeface="Arial" panose="020B0604020202020204" pitchFamily="34" charset="0"/>
              </a:rPr>
              <a:t>Katkı Payı / Öğrenim Ücretleri </a:t>
            </a:r>
          </a:p>
        </p:txBody>
      </p:sp>
      <p:sp>
        <p:nvSpPr>
          <p:cNvPr id="2" name="Dikdörtgen 1"/>
          <p:cNvSpPr/>
          <p:nvPr/>
        </p:nvSpPr>
        <p:spPr>
          <a:xfrm>
            <a:off x="1402915" y="2591900"/>
            <a:ext cx="10484285" cy="3728649"/>
          </a:xfrm>
          <a:prstGeom prst="rect">
            <a:avLst/>
          </a:prstGeom>
        </p:spPr>
        <p:txBody>
          <a:bodyPr wrap="square">
            <a:spAutoFit/>
          </a:bodyPr>
          <a:lstStyle/>
          <a:p>
            <a:pPr marL="342900" lvl="0" indent="-342900" algn="just">
              <a:lnSpc>
                <a:spcPct val="110000"/>
              </a:lnSpc>
              <a:spcBef>
                <a:spcPts val="600"/>
              </a:spcBef>
              <a:spcAft>
                <a:spcPts val="600"/>
              </a:spcAft>
              <a:buFont typeface="Arial" panose="020B0604020202020204" pitchFamily="34" charset="0"/>
              <a:buChar char="•"/>
            </a:pPr>
            <a:r>
              <a:rPr lang="tr-TR" sz="2000" dirty="0">
                <a:ln w="0"/>
                <a:latin typeface="Arial" panose="020B0604020202020204" pitchFamily="34" charset="0"/>
                <a:cs typeface="Arial" panose="020B0604020202020204" pitchFamily="34" charset="0"/>
              </a:rPr>
              <a:t>Yabancı uyruklu öğrenciler, ikinci öğretim öğrencileri, ikinci üniversite okuyan normal öğretim öğrencileri ile normal öğrenim süresinde mezun olamayanlar öğrenim ücretlerini ve katkı paylarını Öğrenci Numarası ile Halk Bankası Şubelerinden veya Halk Bankası İnternet Şubesi / ATM'lerinden yatırılabilirler.</a:t>
            </a:r>
          </a:p>
          <a:p>
            <a:pPr marL="342900" lvl="0" indent="-342900" algn="just">
              <a:lnSpc>
                <a:spcPct val="110000"/>
              </a:lnSpc>
              <a:spcBef>
                <a:spcPts val="600"/>
              </a:spcBef>
              <a:spcAft>
                <a:spcPts val="600"/>
              </a:spcAft>
              <a:buFont typeface="Arial" panose="020B0604020202020204" pitchFamily="34" charset="0"/>
              <a:buChar char="•"/>
            </a:pPr>
            <a:endParaRPr lang="tr-TR" sz="2000" dirty="0">
              <a:ln w="0"/>
              <a:latin typeface="Arial" panose="020B0604020202020204" pitchFamily="34" charset="0"/>
              <a:cs typeface="Arial" panose="020B0604020202020204" pitchFamily="34" charset="0"/>
            </a:endParaRPr>
          </a:p>
          <a:p>
            <a:pPr marL="342900" lvl="0" indent="-342900" algn="just">
              <a:lnSpc>
                <a:spcPct val="110000"/>
              </a:lnSpc>
              <a:spcBef>
                <a:spcPts val="600"/>
              </a:spcBef>
              <a:spcAft>
                <a:spcPts val="600"/>
              </a:spcAft>
              <a:buFont typeface="Arial" panose="020B0604020202020204" pitchFamily="34" charset="0"/>
              <a:buChar char="•"/>
            </a:pPr>
            <a:r>
              <a:rPr lang="tr-TR" sz="2000" dirty="0">
                <a:ln w="0"/>
                <a:latin typeface="Arial" panose="020B0604020202020204" pitchFamily="34" charset="0"/>
                <a:cs typeface="Arial" panose="020B0604020202020204" pitchFamily="34" charset="0"/>
              </a:rPr>
              <a:t>2022-2023 Eğitim Öğretim yılı harç bilgileri için </a:t>
            </a:r>
            <a:r>
              <a:rPr lang="tr-TR" sz="2000" b="1" dirty="0">
                <a:ln w="0"/>
                <a:solidFill>
                  <a:srgbClr val="C0000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TIKLAYINIZ</a:t>
            </a:r>
            <a:endParaRPr lang="tr-TR" sz="2000" b="1" dirty="0">
              <a:ln w="0"/>
              <a:solidFill>
                <a:srgbClr val="C00000"/>
              </a:solidFill>
              <a:latin typeface="Arial" panose="020B0604020202020204" pitchFamily="34" charset="0"/>
              <a:cs typeface="Arial" panose="020B0604020202020204" pitchFamily="34" charset="0"/>
            </a:endParaRPr>
          </a:p>
          <a:p>
            <a:pPr marL="342900" lvl="0" indent="-342900" algn="just">
              <a:lnSpc>
                <a:spcPct val="110000"/>
              </a:lnSpc>
              <a:spcBef>
                <a:spcPts val="600"/>
              </a:spcBef>
              <a:spcAft>
                <a:spcPts val="600"/>
              </a:spcAft>
              <a:buFont typeface="Arial" panose="020B0604020202020204" pitchFamily="34" charset="0"/>
              <a:buChar char="•"/>
            </a:pPr>
            <a:endParaRPr lang="tr-TR" sz="2000" dirty="0">
              <a:ln w="0"/>
              <a:latin typeface="Arial" panose="020B0604020202020204" pitchFamily="34" charset="0"/>
              <a:cs typeface="Arial" panose="020B0604020202020204" pitchFamily="34" charset="0"/>
            </a:endParaRPr>
          </a:p>
          <a:p>
            <a:pPr marL="342900" lvl="0" indent="-342900" algn="just">
              <a:lnSpc>
                <a:spcPct val="110000"/>
              </a:lnSpc>
              <a:spcBef>
                <a:spcPts val="600"/>
              </a:spcBef>
              <a:spcAft>
                <a:spcPts val="600"/>
              </a:spcAft>
              <a:buFont typeface="Arial" panose="020B0604020202020204" pitchFamily="34" charset="0"/>
              <a:buChar char="•"/>
            </a:pPr>
            <a:r>
              <a:rPr lang="tr-TR" sz="2000" dirty="0">
                <a:ln w="0"/>
                <a:latin typeface="Arial" panose="020B0604020202020204" pitchFamily="34" charset="0"/>
                <a:cs typeface="Arial" panose="020B0604020202020204" pitchFamily="34" charset="0"/>
              </a:rPr>
              <a:t>Ders kayıt işlemlerinin tamamlanabilmesi için katkı payı ve öğrenim ücretlerini yatırılması zorunludur.</a:t>
            </a:r>
          </a:p>
        </p:txBody>
      </p:sp>
    </p:spTree>
    <p:extLst>
      <p:ext uri="{BB962C8B-B14F-4D97-AF65-F5344CB8AC3E}">
        <p14:creationId xmlns:p14="http://schemas.microsoft.com/office/powerpoint/2010/main" val="3724982948"/>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Not Sistemi"/>
          <p:cNvSpPr txBox="1"/>
          <p:nvPr/>
        </p:nvSpPr>
        <p:spPr>
          <a:xfrm>
            <a:off x="5108028" y="279360"/>
            <a:ext cx="7289591" cy="533479"/>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r">
              <a:defRPr sz="2500" b="1">
                <a:solidFill>
                  <a:srgbClr val="FFFFFF"/>
                </a:solidFill>
                <a:latin typeface="Arial"/>
                <a:ea typeface="Arial"/>
                <a:cs typeface="Arial"/>
                <a:sym typeface="Arial"/>
              </a:defRPr>
            </a:lvl1pPr>
          </a:lstStyle>
          <a:p>
            <a:pPr lvl="0">
              <a:defRPr/>
            </a:pPr>
            <a:r>
              <a:rPr lang="tr-TR" sz="28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Eğitim-öğretim İle İlgili Genel Esaslar</a:t>
            </a:r>
            <a:endParaRPr kumimoji="0" lang="tr-TR" sz="2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2" name="Dikdörtgen 1"/>
          <p:cNvSpPr/>
          <p:nvPr/>
        </p:nvSpPr>
        <p:spPr>
          <a:xfrm>
            <a:off x="1402915" y="2591900"/>
            <a:ext cx="10484285" cy="5786199"/>
          </a:xfrm>
          <a:prstGeom prst="rect">
            <a:avLst/>
          </a:prstGeom>
        </p:spPr>
        <p:txBody>
          <a:bodyPr wrap="square">
            <a:spAutoFit/>
          </a:bodyPr>
          <a:lstStyle/>
          <a:p>
            <a:pPr lvl="0" algn="just">
              <a:lnSpc>
                <a:spcPct val="110000"/>
              </a:lnSpc>
              <a:spcBef>
                <a:spcPts val="600"/>
              </a:spcBef>
              <a:spcAft>
                <a:spcPts val="600"/>
              </a:spcAft>
            </a:pPr>
            <a:r>
              <a:rPr lang="tr-TR" sz="2000" b="1"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Bilimsel Hazırlık Programı</a:t>
            </a:r>
          </a:p>
          <a:p>
            <a:pPr lvl="0" algn="just">
              <a:lnSpc>
                <a:spcPct val="110000"/>
              </a:lnSpc>
              <a:spcBef>
                <a:spcPts val="600"/>
              </a:spcBef>
              <a:spcAft>
                <a:spcPts val="600"/>
              </a:spcAft>
            </a:pPr>
            <a:r>
              <a:rPr lang="tr-TR" sz="2000" b="1" i="1" dirty="0">
                <a:ln w="0"/>
                <a:latin typeface="Arial" panose="020B0604020202020204" pitchFamily="34" charset="0"/>
                <a:cs typeface="Arial" panose="020B0604020202020204" pitchFamily="34" charset="0"/>
              </a:rPr>
              <a:t>Madde</a:t>
            </a:r>
            <a:r>
              <a:rPr lang="tr-TR" sz="2000" dirty="0">
                <a:ln w="0"/>
                <a:latin typeface="Arial" panose="020B0604020202020204" pitchFamily="34" charset="0"/>
                <a:cs typeface="Arial" panose="020B0604020202020204" pitchFamily="34" charset="0"/>
              </a:rPr>
              <a:t> </a:t>
            </a:r>
            <a:r>
              <a:rPr lang="tr-TR" sz="2000" b="1" i="1" dirty="0">
                <a:ln w="0"/>
                <a:latin typeface="Arial" panose="020B0604020202020204" pitchFamily="34" charset="0"/>
                <a:cs typeface="Arial" panose="020B0604020202020204" pitchFamily="34" charset="0"/>
              </a:rPr>
              <a:t>30</a:t>
            </a:r>
            <a:r>
              <a:rPr lang="tr-TR" sz="2000" dirty="0">
                <a:ln w="0"/>
                <a:latin typeface="Arial" panose="020B0604020202020204" pitchFamily="34" charset="0"/>
                <a:cs typeface="Arial" panose="020B0604020202020204" pitchFamily="34" charset="0"/>
              </a:rPr>
              <a:t> - (1) Lisans ve/veya yüksek lisans derecesini, başvurdukları yüksek lisans veya doktora/sanatta yeterlik programından farklı alanda almış öğrencilere ve lisans ve/veya yüksek lisans derecesini, başvurdukları yükseköğretim kurumu dışındaki yükseköğretim kurumlarından almış olan yüksek lisans ve doktora/sanatta yeterlik öğrencilerine, anabilim/</a:t>
            </a:r>
            <a:r>
              <a:rPr lang="tr-TR" sz="2000" dirty="0" err="1">
                <a:ln w="0"/>
                <a:latin typeface="Arial" panose="020B0604020202020204" pitchFamily="34" charset="0"/>
                <a:cs typeface="Arial" panose="020B0604020202020204" pitchFamily="34" charset="0"/>
              </a:rPr>
              <a:t>anasanat</a:t>
            </a:r>
            <a:r>
              <a:rPr lang="tr-TR" sz="2000" dirty="0">
                <a:ln w="0"/>
                <a:latin typeface="Arial" panose="020B0604020202020204" pitchFamily="34" charset="0"/>
                <a:cs typeface="Arial" panose="020B0604020202020204" pitchFamily="34" charset="0"/>
              </a:rPr>
              <a:t>/bilim/sanat dalı ve program başkanlığının önerisi ve ilgili enstitü yönetim kurulunun kararıyla bilimsel hazırlık programı uygulanabilir.</a:t>
            </a:r>
          </a:p>
          <a:p>
            <a:pPr lvl="0" algn="just">
              <a:lnSpc>
                <a:spcPct val="110000"/>
              </a:lnSpc>
              <a:spcBef>
                <a:spcPts val="600"/>
              </a:spcBef>
              <a:spcAft>
                <a:spcPts val="600"/>
              </a:spcAft>
            </a:pPr>
            <a:r>
              <a:rPr lang="tr-TR" sz="2000" dirty="0">
                <a:ln w="0"/>
                <a:latin typeface="Arial" panose="020B0604020202020204" pitchFamily="34" charset="0"/>
                <a:cs typeface="Arial" panose="020B0604020202020204" pitchFamily="34" charset="0"/>
              </a:rPr>
              <a:t>(2) Bilimsel hazırlık programında geçirilecek süre en çok iki yarıyıldır. Bu süre dönem izinleri dışında uzatılamaz ve süre sonunda başarılı olamayan öğrencinin ilişiği kesilir. Bu programda geçirilen süre yüksek lisans veya doktora programı sürelerine dâhil edilmez.</a:t>
            </a:r>
          </a:p>
          <a:p>
            <a:pPr lvl="0" algn="just">
              <a:lnSpc>
                <a:spcPct val="110000"/>
              </a:lnSpc>
              <a:spcBef>
                <a:spcPts val="600"/>
              </a:spcBef>
              <a:spcAft>
                <a:spcPts val="600"/>
              </a:spcAft>
            </a:pPr>
            <a:r>
              <a:rPr lang="tr-TR" sz="2000" dirty="0">
                <a:ln w="0"/>
                <a:latin typeface="Arial" panose="020B0604020202020204" pitchFamily="34" charset="0"/>
                <a:cs typeface="Arial" panose="020B0604020202020204" pitchFamily="34" charset="0"/>
              </a:rPr>
              <a:t>(3) Programdaki yüksek lisans öğrencisi bilimsel hazırlık derslerini lisans; doktora/sanatta yeterlik öğrencisi ise lisans ve/veya yüksek lisans derslerinden alır. Ancak, programda alınması gereken zorunlu dersler, ilgili lisansüstü programını tamamlamak için gerekli görülen derslerin yerine geçemez.</a:t>
            </a:r>
          </a:p>
          <a:p>
            <a:pPr marL="342900" lvl="0" indent="-342900" algn="just">
              <a:lnSpc>
                <a:spcPct val="110000"/>
              </a:lnSpc>
              <a:spcBef>
                <a:spcPts val="600"/>
              </a:spcBef>
              <a:spcAft>
                <a:spcPts val="600"/>
              </a:spcAft>
              <a:buFont typeface="Arial" panose="020B0604020202020204" pitchFamily="34" charset="0"/>
              <a:buChar char="•"/>
            </a:pPr>
            <a:endPar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8923275"/>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Not Sistemi"/>
          <p:cNvSpPr txBox="1"/>
          <p:nvPr/>
        </p:nvSpPr>
        <p:spPr>
          <a:xfrm>
            <a:off x="5108028" y="279360"/>
            <a:ext cx="7289591" cy="533479"/>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r">
              <a:defRPr sz="2500" b="1">
                <a:solidFill>
                  <a:srgbClr val="FFFFFF"/>
                </a:solidFill>
                <a:latin typeface="Arial"/>
                <a:ea typeface="Arial"/>
                <a:cs typeface="Arial"/>
                <a:sym typeface="Arial"/>
              </a:defRPr>
            </a:lvl1pPr>
          </a:lstStyle>
          <a:p>
            <a:pPr lvl="0">
              <a:defRPr/>
            </a:pPr>
            <a:r>
              <a:rPr lang="tr-TR" sz="28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Eğitim-öğretim İle İlgili Genel Esaslar</a:t>
            </a:r>
            <a:endParaRPr kumimoji="0" lang="tr-TR" sz="2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2" name="Dikdörtgen 1"/>
          <p:cNvSpPr/>
          <p:nvPr/>
        </p:nvSpPr>
        <p:spPr>
          <a:xfrm>
            <a:off x="1402915" y="2591900"/>
            <a:ext cx="10484285" cy="5293757"/>
          </a:xfrm>
          <a:prstGeom prst="rect">
            <a:avLst/>
          </a:prstGeom>
        </p:spPr>
        <p:txBody>
          <a:bodyPr wrap="square">
            <a:spAutoFit/>
          </a:bodyPr>
          <a:lstStyle/>
          <a:p>
            <a:pPr lvl="0" algn="just">
              <a:lnSpc>
                <a:spcPct val="110000"/>
              </a:lnSpc>
              <a:spcBef>
                <a:spcPts val="600"/>
              </a:spcBef>
              <a:spcAft>
                <a:spcPts val="600"/>
              </a:spcAft>
            </a:pPr>
            <a:r>
              <a:rPr lang="tr-TR" sz="2000" b="1"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Bilimsel Hazırlık Programı</a:t>
            </a:r>
          </a:p>
          <a:p>
            <a:pPr lvl="0" algn="just">
              <a:lnSpc>
                <a:spcPct val="110000"/>
              </a:lnSpc>
              <a:spcBef>
                <a:spcPts val="600"/>
              </a:spcBef>
              <a:spcAft>
                <a:spcPts val="600"/>
              </a:spcAft>
            </a:pPr>
            <a:r>
              <a:rPr lang="tr-TR" sz="2000" dirty="0">
                <a:ln w="0"/>
                <a:latin typeface="Arial" panose="020B0604020202020204" pitchFamily="34" charset="0"/>
                <a:cs typeface="Arial" panose="020B0604020202020204" pitchFamily="34" charset="0"/>
              </a:rPr>
              <a:t>(4) Bilimsel hazırlık derslerinin yanında anabilim/</a:t>
            </a:r>
            <a:r>
              <a:rPr lang="tr-TR" sz="2000" dirty="0" err="1">
                <a:ln w="0"/>
                <a:latin typeface="Arial" panose="020B0604020202020204" pitchFamily="34" charset="0"/>
                <a:cs typeface="Arial" panose="020B0604020202020204" pitchFamily="34" charset="0"/>
              </a:rPr>
              <a:t>anasanat</a:t>
            </a:r>
            <a:r>
              <a:rPr lang="tr-TR" sz="2000" dirty="0">
                <a:ln w="0"/>
                <a:latin typeface="Arial" panose="020B0604020202020204" pitchFamily="34" charset="0"/>
                <a:cs typeface="Arial" panose="020B0604020202020204" pitchFamily="34" charset="0"/>
              </a:rPr>
              <a:t>/bilim/sanat dalı ve program başkanlığının önerisi ve ilgili enstitü yönetim kurulu kararıyla, kabul edilmiş olduğu lisansüstü programa ait yüksek lisansta 6 kredi ve karşılığı olan AKTS kredisi, doktorada ise 9 kredi ve karşılığı olan AKTS kredisini aşmayacak şekilde dersler de alınabilir. Bu şekilde alınan ve başarılı olunan dersler, bilimsel hazırlık programını tamamladıktan sonra kabul edilmiş olduğu lisansüstü program derslerinden sayılarak öğrencinin intibakı yapılır.</a:t>
            </a:r>
          </a:p>
          <a:p>
            <a:pPr lvl="0" algn="just">
              <a:lnSpc>
                <a:spcPct val="110000"/>
              </a:lnSpc>
              <a:spcBef>
                <a:spcPts val="600"/>
              </a:spcBef>
              <a:spcAft>
                <a:spcPts val="600"/>
              </a:spcAft>
            </a:pPr>
            <a:r>
              <a:rPr lang="tr-TR" sz="2000" dirty="0">
                <a:ln w="0"/>
                <a:latin typeface="Arial" panose="020B0604020202020204" pitchFamily="34" charset="0"/>
                <a:cs typeface="Arial" panose="020B0604020202020204" pitchFamily="34" charset="0"/>
              </a:rPr>
              <a:t>(5) Programdaki bilimsel hazırlık dersleri kredi toplamı en az 8, en fazla 30’dur. Bu programda, bilimsel hazırlık dersleri dâhil alınabilecek derslerin toplam AKTS kredisi, her bir yarıyıl için 45 </a:t>
            </a:r>
            <a:r>
              <a:rPr lang="tr-TR" sz="2000" dirty="0" err="1">
                <a:ln w="0"/>
                <a:latin typeface="Arial" panose="020B0604020202020204" pitchFamily="34" charset="0"/>
                <a:cs typeface="Arial" panose="020B0604020202020204" pitchFamily="34" charset="0"/>
              </a:rPr>
              <a:t>AKTS’den</a:t>
            </a:r>
            <a:r>
              <a:rPr lang="tr-TR" sz="2000" dirty="0">
                <a:ln w="0"/>
                <a:latin typeface="Arial" panose="020B0604020202020204" pitchFamily="34" charset="0"/>
                <a:cs typeface="Arial" panose="020B0604020202020204" pitchFamily="34" charset="0"/>
              </a:rPr>
              <a:t> fazla olamaz.</a:t>
            </a:r>
          </a:p>
          <a:p>
            <a:pPr lvl="0" algn="just">
              <a:lnSpc>
                <a:spcPct val="110000"/>
              </a:lnSpc>
              <a:spcBef>
                <a:spcPts val="600"/>
              </a:spcBef>
              <a:spcAft>
                <a:spcPts val="600"/>
              </a:spcAft>
            </a:pPr>
            <a:r>
              <a:rPr lang="tr-TR" sz="2000" dirty="0">
                <a:ln w="0"/>
                <a:latin typeface="Arial" panose="020B0604020202020204" pitchFamily="34" charset="0"/>
                <a:cs typeface="Arial" panose="020B0604020202020204" pitchFamily="34" charset="0"/>
              </a:rPr>
              <a:t>(6) Bilimsel hazırlık programı öğrencilerinin bu Yönetmeliğe uygun olarak, lisans düzeyindeki devam koşulları geçerli olmak üzere, lisans derslerinden almış oldukları notlar lisans öğrencileri ile aynı ölçütlere göre değerlendirilir. Ancak bu öğrencilerin başarı koşulları, lisansüstü programdaki başarı değerlendirme ölçütlerine göre belirlenir.</a:t>
            </a:r>
          </a:p>
        </p:txBody>
      </p:sp>
    </p:spTree>
    <p:extLst>
      <p:ext uri="{BB962C8B-B14F-4D97-AF65-F5344CB8AC3E}">
        <p14:creationId xmlns:p14="http://schemas.microsoft.com/office/powerpoint/2010/main" val="3002140219"/>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Not Sistemi"/>
          <p:cNvSpPr txBox="1"/>
          <p:nvPr/>
        </p:nvSpPr>
        <p:spPr>
          <a:xfrm>
            <a:off x="5108028" y="279360"/>
            <a:ext cx="7289591" cy="533479"/>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r">
              <a:defRPr sz="2500" b="1">
                <a:solidFill>
                  <a:srgbClr val="FFFFFF"/>
                </a:solidFill>
                <a:latin typeface="Arial"/>
                <a:ea typeface="Arial"/>
                <a:cs typeface="Arial"/>
                <a:sym typeface="Arial"/>
              </a:defRPr>
            </a:lvl1pPr>
          </a:lstStyle>
          <a:p>
            <a:pPr lvl="0">
              <a:defRPr/>
            </a:pPr>
            <a:r>
              <a:rPr lang="tr-TR" sz="28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Eğitim-öğretim İle İlgili Genel Esaslar</a:t>
            </a:r>
            <a:endParaRPr kumimoji="0" lang="tr-TR" sz="2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2" name="Dikdörtgen 1"/>
          <p:cNvSpPr/>
          <p:nvPr/>
        </p:nvSpPr>
        <p:spPr>
          <a:xfrm>
            <a:off x="1402915" y="2591900"/>
            <a:ext cx="10484285" cy="3939540"/>
          </a:xfrm>
          <a:prstGeom prst="rect">
            <a:avLst/>
          </a:prstGeom>
        </p:spPr>
        <p:txBody>
          <a:bodyPr wrap="square">
            <a:spAutoFit/>
          </a:bodyPr>
          <a:lstStyle/>
          <a:p>
            <a:pPr lvl="0" algn="just">
              <a:lnSpc>
                <a:spcPct val="110000"/>
              </a:lnSpc>
              <a:spcBef>
                <a:spcPts val="600"/>
              </a:spcBef>
              <a:spcAft>
                <a:spcPts val="600"/>
              </a:spcAft>
            </a:pPr>
            <a:r>
              <a:rPr lang="tr-TR" sz="2000" b="1"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Zorunlu Dersler</a:t>
            </a:r>
          </a:p>
          <a:p>
            <a:pPr marL="342900" lvl="0" indent="-342900" algn="just">
              <a:lnSpc>
                <a:spcPct val="110000"/>
              </a:lnSpc>
              <a:spcBef>
                <a:spcPts val="600"/>
              </a:spcBef>
              <a:spcAft>
                <a:spcPts val="600"/>
              </a:spcAft>
              <a:buFont typeface="Arial" panose="020B0604020202020204" pitchFamily="34" charset="0"/>
              <a:buChar char="•"/>
            </a:pPr>
            <a:r>
              <a:rPr lang="tr-TR" sz="2000" dirty="0">
                <a:ln w="0"/>
                <a:latin typeface="Arial" panose="020B0604020202020204" pitchFamily="34" charset="0"/>
                <a:cs typeface="Arial" panose="020B0604020202020204" pitchFamily="34" charset="0"/>
              </a:rPr>
              <a:t>Bilimsel Araştırma Teknikleri ve Yayın Etiği dersinin tezli yüksek lisans programında verilmesi zorunludur. Doktora programına kayıtlı bir öğrenci bilimsel araştırma teknikleri, araştırma ve yayın etiği konularını içeren bir dersi yüksek lisans programında almadıysa, bu dersi almakla yükümlüdür. </a:t>
            </a:r>
            <a:r>
              <a:rPr lang="tr-TR" sz="2000" i="1" dirty="0">
                <a:ln w="0"/>
                <a:latin typeface="Arial" panose="020B0604020202020204" pitchFamily="34" charset="0"/>
                <a:cs typeface="Arial" panose="020B0604020202020204" pitchFamily="34" charset="0"/>
              </a:rPr>
              <a:t>Madde 22/9</a:t>
            </a:r>
          </a:p>
          <a:p>
            <a:pPr marL="342900" lvl="0" indent="-342900" algn="just">
              <a:lnSpc>
                <a:spcPct val="110000"/>
              </a:lnSpc>
              <a:spcBef>
                <a:spcPts val="600"/>
              </a:spcBef>
              <a:spcAft>
                <a:spcPts val="600"/>
              </a:spcAft>
              <a:buFont typeface="Arial" panose="020B0604020202020204" pitchFamily="34" charset="0"/>
              <a:buChar char="•"/>
            </a:pPr>
            <a:endParaRPr lang="tr-TR" sz="2000" i="1" dirty="0">
              <a:ln w="0"/>
              <a:latin typeface="Arial" panose="020B0604020202020204" pitchFamily="34" charset="0"/>
              <a:cs typeface="Arial" panose="020B0604020202020204" pitchFamily="34" charset="0"/>
            </a:endParaRPr>
          </a:p>
          <a:p>
            <a:pPr marL="342900" lvl="0" indent="-342900" algn="just">
              <a:lnSpc>
                <a:spcPct val="110000"/>
              </a:lnSpc>
              <a:spcBef>
                <a:spcPts val="600"/>
              </a:spcBef>
              <a:spcAft>
                <a:spcPts val="600"/>
              </a:spcAft>
              <a:buFont typeface="Arial" panose="020B0604020202020204" pitchFamily="34" charset="0"/>
              <a:buChar char="•"/>
            </a:pPr>
            <a:r>
              <a:rPr lang="tr-TR" sz="2000" dirty="0">
                <a:ln w="0"/>
                <a:latin typeface="Arial" panose="020B0604020202020204" pitchFamily="34" charset="0"/>
                <a:cs typeface="Arial" panose="020B0604020202020204" pitchFamily="34" charset="0"/>
              </a:rPr>
              <a:t>Seminer dersi, tezsiz yüksek lisans dışındaki diğer programlarda zorunlu olup öğrencilerin ders döneminde hazırladıkları, bilimsel bir konuyu inceleme ve sözlü olarak sunmayı kapsayan yazılı bir çalışmadır. Değerlendirmesi danışman veya görevli öğretim üyesi tarafından yapılır. </a:t>
            </a:r>
            <a:r>
              <a:rPr lang="tr-TR" sz="2000" i="1" dirty="0">
                <a:ln w="0"/>
                <a:latin typeface="Arial" panose="020B0604020202020204" pitchFamily="34" charset="0"/>
                <a:cs typeface="Arial" panose="020B0604020202020204" pitchFamily="34" charset="0"/>
              </a:rPr>
              <a:t>Madde 22/12</a:t>
            </a:r>
          </a:p>
        </p:txBody>
      </p:sp>
    </p:spTree>
    <p:extLst>
      <p:ext uri="{BB962C8B-B14F-4D97-AF65-F5344CB8AC3E}">
        <p14:creationId xmlns:p14="http://schemas.microsoft.com/office/powerpoint/2010/main" val="39687010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arihçe"/>
          <p:cNvSpPr txBox="1"/>
          <p:nvPr/>
        </p:nvSpPr>
        <p:spPr>
          <a:xfrm>
            <a:off x="11177494" y="316343"/>
            <a:ext cx="1220125" cy="459514"/>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r">
              <a:defRPr sz="2500" b="1">
                <a:solidFill>
                  <a:srgbClr val="FFFFFF"/>
                </a:solidFill>
                <a:latin typeface="Arial"/>
                <a:ea typeface="Arial"/>
                <a:cs typeface="Arial"/>
                <a:sym typeface="Arial"/>
              </a:defRPr>
            </a:lvl1pPr>
          </a:lstStyle>
          <a:p>
            <a:r>
              <a:rPr dirty="0" err="1"/>
              <a:t>Tarihçe</a:t>
            </a:r>
            <a:endParaRPr dirty="0"/>
          </a:p>
        </p:txBody>
      </p:sp>
      <p:sp>
        <p:nvSpPr>
          <p:cNvPr id="3" name="Dikdörtgen 2"/>
          <p:cNvSpPr/>
          <p:nvPr/>
        </p:nvSpPr>
        <p:spPr>
          <a:xfrm>
            <a:off x="1565752" y="2174328"/>
            <a:ext cx="10221239" cy="6798721"/>
          </a:xfrm>
          <a:prstGeom prst="rect">
            <a:avLst/>
          </a:prstGeom>
        </p:spPr>
        <p:txBody>
          <a:bodyPr wrap="square">
            <a:spAutoFit/>
          </a:bodyPr>
          <a:lstStyle/>
          <a:p>
            <a:pPr lvl="0" algn="just" defTabSz="914400" hangingPunct="1">
              <a:lnSpc>
                <a:spcPct val="120000"/>
              </a:lnSpc>
              <a:spcBef>
                <a:spcPts val="600"/>
              </a:spcBef>
              <a:spcAft>
                <a:spcPts val="600"/>
              </a:spcAft>
            </a:pPr>
            <a:endParaRPr lang="tr-TR" sz="2000" kern="1200" dirty="0">
              <a:ln w="0"/>
              <a:solidFill>
                <a:prstClr val="black"/>
              </a:solidFill>
              <a:latin typeface="Arial" panose="020B0604020202020204" pitchFamily="34" charset="0"/>
              <a:cs typeface="Arial" panose="020B0604020202020204" pitchFamily="34" charset="0"/>
            </a:endParaRPr>
          </a:p>
          <a:p>
            <a:pPr lvl="0" algn="just" defTabSz="914400" hangingPunct="1">
              <a:lnSpc>
                <a:spcPct val="120000"/>
              </a:lnSpc>
              <a:spcBef>
                <a:spcPts val="600"/>
              </a:spcBef>
              <a:spcAft>
                <a:spcPts val="600"/>
              </a:spcAft>
            </a:pPr>
            <a:r>
              <a:rPr lang="tr-TR" sz="2000" kern="1200" dirty="0">
                <a:ln w="0"/>
                <a:solidFill>
                  <a:prstClr val="black"/>
                </a:solidFill>
                <a:latin typeface="Arial" panose="020B0604020202020204" pitchFamily="34" charset="0"/>
                <a:cs typeface="Arial" panose="020B0604020202020204" pitchFamily="34" charset="0"/>
              </a:rPr>
              <a:t>	Enstitümüz, 23 Nisan 2015 tarih ve 29335 sayılı Resmi Gazetede “Yükseköğretim Kurumları Teşkilatı Kanunu ile Bazı Kanun ve Kanun Hükmünde Kararnamelerde Değişiklik Yapılmasına Dair </a:t>
            </a:r>
            <a:r>
              <a:rPr lang="tr-TR" sz="2000" kern="1200" dirty="0" err="1">
                <a:ln w="0"/>
                <a:solidFill>
                  <a:prstClr val="black"/>
                </a:solidFill>
                <a:latin typeface="Arial" panose="020B0604020202020204" pitchFamily="34" charset="0"/>
                <a:cs typeface="Arial" panose="020B0604020202020204" pitchFamily="34" charset="0"/>
              </a:rPr>
              <a:t>Kanun”un</a:t>
            </a:r>
            <a:r>
              <a:rPr lang="tr-TR" sz="2000" kern="1200" dirty="0">
                <a:ln w="0"/>
                <a:solidFill>
                  <a:prstClr val="black"/>
                </a:solidFill>
                <a:latin typeface="Arial" panose="020B0604020202020204" pitchFamily="34" charset="0"/>
                <a:cs typeface="Arial" panose="020B0604020202020204" pitchFamily="34" charset="0"/>
              </a:rPr>
              <a:t> (Kanun No: 6640) 1. Maddesine göre Balıkesir ili Bandırma ilçesinde Bandırma </a:t>
            </a:r>
            <a:r>
              <a:rPr lang="tr-TR" sz="2000" kern="1200" dirty="0" err="1">
                <a:ln w="0"/>
                <a:solidFill>
                  <a:prstClr val="black"/>
                </a:solidFill>
                <a:latin typeface="Arial" panose="020B0604020202020204" pitchFamily="34" charset="0"/>
                <a:cs typeface="Arial" panose="020B0604020202020204" pitchFamily="34" charset="0"/>
              </a:rPr>
              <a:t>Onyedi</a:t>
            </a:r>
            <a:r>
              <a:rPr lang="tr-TR" sz="2000" kern="1200" dirty="0">
                <a:ln w="0"/>
                <a:solidFill>
                  <a:prstClr val="black"/>
                </a:solidFill>
                <a:latin typeface="Arial" panose="020B0604020202020204" pitchFamily="34" charset="0"/>
                <a:cs typeface="Arial" panose="020B0604020202020204" pitchFamily="34" charset="0"/>
              </a:rPr>
              <a:t> Eylül Üniversitesi bünyesinde kurulmuştur. </a:t>
            </a:r>
          </a:p>
          <a:p>
            <a:pPr lvl="0" algn="just" defTabSz="914400" hangingPunct="1">
              <a:lnSpc>
                <a:spcPct val="120000"/>
              </a:lnSpc>
              <a:spcBef>
                <a:spcPts val="600"/>
              </a:spcBef>
              <a:spcAft>
                <a:spcPts val="600"/>
              </a:spcAft>
            </a:pPr>
            <a:r>
              <a:rPr lang="tr-TR" sz="2000" kern="1200" dirty="0">
                <a:ln w="0"/>
                <a:solidFill>
                  <a:prstClr val="black"/>
                </a:solidFill>
                <a:latin typeface="Arial" panose="020B0604020202020204" pitchFamily="34" charset="0"/>
                <a:cs typeface="Arial" panose="020B0604020202020204" pitchFamily="34" charset="0"/>
              </a:rPr>
              <a:t>	Bandırma </a:t>
            </a:r>
            <a:r>
              <a:rPr lang="tr-TR" sz="2000" kern="1200" dirty="0" err="1">
                <a:ln w="0"/>
                <a:solidFill>
                  <a:prstClr val="black"/>
                </a:solidFill>
                <a:latin typeface="Arial" panose="020B0604020202020204" pitchFamily="34" charset="0"/>
                <a:cs typeface="Arial" panose="020B0604020202020204" pitchFamily="34" charset="0"/>
              </a:rPr>
              <a:t>Onyedi</a:t>
            </a:r>
            <a:r>
              <a:rPr lang="tr-TR" sz="2000" kern="1200" dirty="0">
                <a:ln w="0"/>
                <a:solidFill>
                  <a:prstClr val="black"/>
                </a:solidFill>
                <a:latin typeface="Arial" panose="020B0604020202020204" pitchFamily="34" charset="0"/>
                <a:cs typeface="Arial" panose="020B0604020202020204" pitchFamily="34" charset="0"/>
              </a:rPr>
              <a:t> Eylül Üniversitesi Sağlık Bilimleri Enstitüsü adı ile 2018-2019 eğitim-öğretim döneminde akademik faaliyetlerine başlamıştır.</a:t>
            </a:r>
          </a:p>
          <a:p>
            <a:pPr lvl="0" algn="just" defTabSz="914400" hangingPunct="1">
              <a:lnSpc>
                <a:spcPct val="120000"/>
              </a:lnSpc>
              <a:spcBef>
                <a:spcPts val="600"/>
              </a:spcBef>
              <a:spcAft>
                <a:spcPts val="600"/>
              </a:spcAft>
            </a:pPr>
            <a:r>
              <a:rPr lang="tr-TR" sz="2000" kern="1200" dirty="0">
                <a:ln w="0"/>
                <a:solidFill>
                  <a:prstClr val="black"/>
                </a:solidFill>
                <a:latin typeface="Arial" panose="020B0604020202020204" pitchFamily="34" charset="0"/>
                <a:cs typeface="Arial" panose="020B0604020202020204" pitchFamily="34" charset="0"/>
              </a:rPr>
              <a:t>	Enstitümüz bünyesinde Hemşirelikte Yönetim Doktora Programı, Beden Eğitimi ve Spor Doktora Programı, Hemşirelikte Yönetim Tezli Yüksek Lisans Programı, Ruh Sağlığı ve Psikiyatri Hemşireliği Tezli Yüksek Lisans Programı, Kadın Sağlığı Ve Hastalıkları Hemşireliği Tezli Yüksek Programı, Sosyal Hizmet Tezli Yüksek Lisans Programı, Sağlık Yönetimi Tezli Yüksek Lisans Programı, Anatomi Tezli Yüksek Lisans Programı, Fizyoterapi ve Rehabilitasyon Tezli Yüksek Lisans Programı, Beden Eğitimi ve Spor Tezli Yüksek Lisans Programı ve Beden Eğitimi ve Spor Tezsiz Yüksek Lisans Programı olmak üzere toplam 2 doktora programı, 8 tezli yüksek lisans programı ve 1 tezsiz yüksek lisans programı bulunmaktadır.</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Not Sistemi"/>
          <p:cNvSpPr txBox="1"/>
          <p:nvPr/>
        </p:nvSpPr>
        <p:spPr>
          <a:xfrm>
            <a:off x="5108028" y="279360"/>
            <a:ext cx="7289591" cy="533479"/>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r">
              <a:defRPr sz="2500" b="1">
                <a:solidFill>
                  <a:srgbClr val="FFFFFF"/>
                </a:solidFill>
                <a:latin typeface="Arial"/>
                <a:ea typeface="Arial"/>
                <a:cs typeface="Arial"/>
                <a:sym typeface="Arial"/>
              </a:defRPr>
            </a:lvl1pPr>
          </a:lstStyle>
          <a:p>
            <a:pPr lvl="0">
              <a:defRPr/>
            </a:pPr>
            <a:r>
              <a:rPr lang="tr-TR" sz="28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Eğitim-öğretim İle İlgili Genel Esaslar</a:t>
            </a:r>
            <a:endParaRPr kumimoji="0" lang="tr-TR" sz="2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2" name="Dikdörtgen 1"/>
          <p:cNvSpPr/>
          <p:nvPr/>
        </p:nvSpPr>
        <p:spPr>
          <a:xfrm>
            <a:off x="1402915" y="2591900"/>
            <a:ext cx="10484285" cy="4616648"/>
          </a:xfrm>
          <a:prstGeom prst="rect">
            <a:avLst/>
          </a:prstGeom>
        </p:spPr>
        <p:txBody>
          <a:bodyPr wrap="square">
            <a:spAutoFit/>
          </a:bodyPr>
          <a:lstStyle/>
          <a:p>
            <a:pPr lvl="0" algn="just">
              <a:lnSpc>
                <a:spcPct val="110000"/>
              </a:lnSpc>
              <a:spcBef>
                <a:spcPts val="600"/>
              </a:spcBef>
              <a:spcAft>
                <a:spcPts val="600"/>
              </a:spcAft>
            </a:pPr>
            <a:r>
              <a:rPr lang="tr-TR" sz="2000" b="1"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Zorunlu Dersler</a:t>
            </a:r>
          </a:p>
          <a:p>
            <a:pPr marL="342900" lvl="0" indent="-342900" algn="just">
              <a:lnSpc>
                <a:spcPct val="110000"/>
              </a:lnSpc>
              <a:spcBef>
                <a:spcPts val="600"/>
              </a:spcBef>
              <a:spcAft>
                <a:spcPts val="600"/>
              </a:spcAft>
              <a:buFont typeface="Arial" panose="020B0604020202020204" pitchFamily="34" charset="0"/>
              <a:buChar char="•"/>
            </a:pPr>
            <a:r>
              <a:rPr lang="tr-TR" sz="2000" dirty="0">
                <a:ln w="0"/>
                <a:latin typeface="Arial" panose="020B0604020202020204" pitchFamily="34" charset="0"/>
                <a:cs typeface="Arial" panose="020B0604020202020204" pitchFamily="34" charset="0"/>
              </a:rPr>
              <a:t>Uzmanlık Alan dersi tezsiz yüksek lisans dışında diğer programlarda öğretim üyesinin, danışmanlığını yaptığı öğrencilere, çalıştığı bilimsel alandaki bilgi, görgü ve deneyimlerinin aktarılmasını bilimsel etik ve çalışma disiplininin kazandırılmasını, güncel bilimsel yazıları izleyebilme ve değerlendirebilme yeteneğinin geliştirilmesini sağlamaya yönelik teorik bir derstir. Bu dersler, danışmanın atandığı tarihten itibaren öğretim üyesinin talebiyle açılır ve danışmanlık görevi sona erinceye kadar, yarıyıllarda ve yaz tatillerinde de devam eder. </a:t>
            </a:r>
            <a:r>
              <a:rPr lang="tr-TR" sz="2000" i="1" dirty="0">
                <a:ln w="0"/>
                <a:latin typeface="Arial" panose="020B0604020202020204" pitchFamily="34" charset="0"/>
                <a:cs typeface="Arial" panose="020B0604020202020204" pitchFamily="34" charset="0"/>
              </a:rPr>
              <a:t>Madde 22/13</a:t>
            </a:r>
          </a:p>
          <a:p>
            <a:pPr marL="342900" lvl="0" indent="-342900" algn="just">
              <a:lnSpc>
                <a:spcPct val="110000"/>
              </a:lnSpc>
              <a:spcBef>
                <a:spcPts val="600"/>
              </a:spcBef>
              <a:spcAft>
                <a:spcPts val="600"/>
              </a:spcAft>
              <a:buFont typeface="Arial" panose="020B0604020202020204" pitchFamily="34" charset="0"/>
              <a:buChar char="•"/>
            </a:pPr>
            <a:endParaRPr lang="tr-TR" sz="2000" i="1" dirty="0">
              <a:ln w="0"/>
              <a:latin typeface="Arial" panose="020B0604020202020204" pitchFamily="34" charset="0"/>
              <a:cs typeface="Arial" panose="020B0604020202020204" pitchFamily="34" charset="0"/>
            </a:endParaRPr>
          </a:p>
          <a:p>
            <a:pPr marL="342900" lvl="0" indent="-342900" algn="just">
              <a:lnSpc>
                <a:spcPct val="110000"/>
              </a:lnSpc>
              <a:spcBef>
                <a:spcPts val="600"/>
              </a:spcBef>
              <a:spcAft>
                <a:spcPts val="600"/>
              </a:spcAft>
              <a:buFont typeface="Arial" panose="020B0604020202020204" pitchFamily="34" charset="0"/>
              <a:buChar char="•"/>
            </a:pPr>
            <a:r>
              <a:rPr lang="tr-TR" sz="2000" dirty="0">
                <a:ln w="0"/>
                <a:latin typeface="Arial" panose="020B0604020202020204" pitchFamily="34" charset="0"/>
                <a:cs typeface="Arial" panose="020B0604020202020204" pitchFamily="34" charset="0"/>
              </a:rPr>
              <a:t>Tez, tezli yüksek lisans ve doktora/sanatta yeterlik programlarının amacına yönelik olarak hazırlanan ve ilgili enstitü kurulunca belirlenen formatta yazılan bilimsel bir çalışmadır. </a:t>
            </a:r>
            <a:r>
              <a:rPr lang="tr-TR" sz="2000" i="1" dirty="0">
                <a:ln w="0"/>
                <a:latin typeface="Arial" panose="020B0604020202020204" pitchFamily="34" charset="0"/>
                <a:cs typeface="Arial" panose="020B0604020202020204" pitchFamily="34" charset="0"/>
              </a:rPr>
              <a:t>Madde 22/15 </a:t>
            </a:r>
          </a:p>
        </p:txBody>
      </p:sp>
    </p:spTree>
    <p:extLst>
      <p:ext uri="{BB962C8B-B14F-4D97-AF65-F5344CB8AC3E}">
        <p14:creationId xmlns:p14="http://schemas.microsoft.com/office/powerpoint/2010/main" val="469012320"/>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Not Sistemi"/>
          <p:cNvSpPr txBox="1"/>
          <p:nvPr/>
        </p:nvSpPr>
        <p:spPr>
          <a:xfrm>
            <a:off x="5108028" y="279360"/>
            <a:ext cx="7289591" cy="533479"/>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r">
              <a:defRPr sz="2500" b="1">
                <a:solidFill>
                  <a:srgbClr val="FFFFFF"/>
                </a:solidFill>
                <a:latin typeface="Arial"/>
                <a:ea typeface="Arial"/>
                <a:cs typeface="Arial"/>
                <a:sym typeface="Arial"/>
              </a:defRPr>
            </a:lvl1pPr>
          </a:lstStyle>
          <a:p>
            <a:pPr lvl="0">
              <a:defRPr/>
            </a:pPr>
            <a:r>
              <a:rPr lang="tr-TR" sz="28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Eğitim-öğretim İle İlgili Genel Esaslar</a:t>
            </a:r>
            <a:endParaRPr kumimoji="0" lang="tr-TR" sz="2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2" name="Dikdörtgen 1"/>
          <p:cNvSpPr/>
          <p:nvPr/>
        </p:nvSpPr>
        <p:spPr>
          <a:xfrm>
            <a:off x="1402915" y="2591900"/>
            <a:ext cx="10484285" cy="5944641"/>
          </a:xfrm>
          <a:prstGeom prst="rect">
            <a:avLst/>
          </a:prstGeom>
        </p:spPr>
        <p:txBody>
          <a:bodyPr wrap="square">
            <a:spAutoFit/>
          </a:bodyPr>
          <a:lstStyle/>
          <a:p>
            <a:pPr lvl="0" algn="just">
              <a:lnSpc>
                <a:spcPct val="110000"/>
              </a:lnSpc>
              <a:spcBef>
                <a:spcPts val="600"/>
              </a:spcBef>
              <a:spcAft>
                <a:spcPts val="600"/>
              </a:spcAft>
            </a:pPr>
            <a:r>
              <a:rPr lang="tr-TR" sz="2000" b="1"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Tezli Yüksek Lisans </a:t>
            </a:r>
          </a:p>
          <a:p>
            <a:pPr lvl="0" algn="just">
              <a:lnSpc>
                <a:spcPct val="110000"/>
              </a:lnSpc>
              <a:spcBef>
                <a:spcPts val="600"/>
              </a:spcBef>
              <a:spcAft>
                <a:spcPts val="600"/>
              </a:spcAft>
            </a:pPr>
            <a:r>
              <a:rPr lang="tr-TR" sz="2000" b="1" i="1" dirty="0">
                <a:ln w="0"/>
                <a:latin typeface="Arial" panose="020B0604020202020204" pitchFamily="34" charset="0"/>
                <a:cs typeface="Arial" panose="020B0604020202020204" pitchFamily="34" charset="0"/>
              </a:rPr>
              <a:t>Madde 32 </a:t>
            </a:r>
            <a:r>
              <a:rPr lang="tr-TR" sz="2000" dirty="0">
                <a:ln w="0"/>
                <a:latin typeface="Arial" panose="020B0604020202020204" pitchFamily="34" charset="0"/>
                <a:cs typeface="Arial" panose="020B0604020202020204" pitchFamily="34" charset="0"/>
              </a:rPr>
              <a:t>- (1) Tezli yüksek lisans programının süresi bilimsel hazırlıkta geçen süre hariç, kayıt olduğu programa ilişkin derslerin verildiği dönemden başlamak üzere, her dönem için kayıt yaptırıp yaptırmadığına bakılmaksızın dört yarıyıl olup, program en çok altı yarıyılda tamamlanır.</a:t>
            </a:r>
          </a:p>
          <a:p>
            <a:pPr lvl="0" algn="just">
              <a:lnSpc>
                <a:spcPct val="110000"/>
              </a:lnSpc>
              <a:spcBef>
                <a:spcPts val="600"/>
              </a:spcBef>
              <a:spcAft>
                <a:spcPts val="600"/>
              </a:spcAft>
            </a:pPr>
            <a:r>
              <a:rPr lang="tr-TR" sz="2000" dirty="0">
                <a:ln w="0"/>
                <a:latin typeface="Arial" panose="020B0604020202020204" pitchFamily="34" charset="0"/>
                <a:cs typeface="Arial" panose="020B0604020202020204" pitchFamily="34" charset="0"/>
              </a:rPr>
              <a:t>(2) Dört yarıyıl sonunda öğretim planında yer alan kredili derslerini ve seminer dersini başarıyla tamamlayamayan veya bu süre içerisinde Üniversitenin öngördüğü başarı koşullarını/ölçütlerini yerine getiremeyen; azami süreler içerisinde ise tez çalışmasında başarısız olan veya tez savunmasına girmeyen öğrencinin Üniversite ile ilişiği kesilir.</a:t>
            </a:r>
          </a:p>
          <a:p>
            <a:pPr lvl="0" algn="just">
              <a:lnSpc>
                <a:spcPct val="110000"/>
              </a:lnSpc>
              <a:spcBef>
                <a:spcPts val="600"/>
              </a:spcBef>
              <a:spcAft>
                <a:spcPts val="600"/>
              </a:spcAft>
            </a:pPr>
            <a:r>
              <a:rPr lang="tr-TR" sz="2000" dirty="0">
                <a:ln w="0"/>
                <a:latin typeface="Arial" panose="020B0604020202020204" pitchFamily="34" charset="0"/>
                <a:cs typeface="Arial" panose="020B0604020202020204" pitchFamily="34" charset="0"/>
              </a:rPr>
              <a:t>(3) </a:t>
            </a:r>
            <a:r>
              <a:rPr lang="tr-TR" sz="2000" dirty="0" err="1">
                <a:ln w="0"/>
                <a:latin typeface="Arial" panose="020B0604020202020204" pitchFamily="34" charset="0"/>
                <a:cs typeface="Arial" panose="020B0604020202020204" pitchFamily="34" charset="0"/>
              </a:rPr>
              <a:t>ALES’ten</a:t>
            </a:r>
            <a:r>
              <a:rPr lang="tr-TR" sz="2000" dirty="0">
                <a:ln w="0"/>
                <a:latin typeface="Arial" panose="020B0604020202020204" pitchFamily="34" charset="0"/>
                <a:cs typeface="Arial" panose="020B0604020202020204" pitchFamily="34" charset="0"/>
              </a:rPr>
              <a:t> en az 80, </a:t>
            </a:r>
            <a:r>
              <a:rPr lang="tr-TR" sz="2000" dirty="0" err="1">
                <a:ln w="0"/>
                <a:latin typeface="Arial" panose="020B0604020202020204" pitchFamily="34" charset="0"/>
                <a:cs typeface="Arial" panose="020B0604020202020204" pitchFamily="34" charset="0"/>
              </a:rPr>
              <a:t>anasanat</a:t>
            </a:r>
            <a:r>
              <a:rPr lang="tr-TR" sz="2000" dirty="0">
                <a:ln w="0"/>
                <a:latin typeface="Arial" panose="020B0604020202020204" pitchFamily="34" charset="0"/>
                <a:cs typeface="Arial" panose="020B0604020202020204" pitchFamily="34" charset="0"/>
              </a:rPr>
              <a:t> dalları programlarında sanatta yetenek sınavından en az 85, YDS veya eşdeğeri sınavlardan veya Üniversite yabancı dil sınavından en az 65 veya bunların karşılıkları notları alan, </a:t>
            </a:r>
            <a:r>
              <a:rPr lang="tr-TR" sz="2000" dirty="0" err="1">
                <a:ln w="0"/>
                <a:latin typeface="Arial" panose="020B0604020202020204" pitchFamily="34" charset="0"/>
                <a:cs typeface="Arial" panose="020B0604020202020204" pitchFamily="34" charset="0"/>
              </a:rPr>
              <a:t>AGNO’su</a:t>
            </a:r>
            <a:r>
              <a:rPr lang="tr-TR" sz="2000" dirty="0">
                <a:ln w="0"/>
                <a:latin typeface="Arial" panose="020B0604020202020204" pitchFamily="34" charset="0"/>
                <a:cs typeface="Arial" panose="020B0604020202020204" pitchFamily="34" charset="0"/>
              </a:rPr>
              <a:t> 4,00 üzerinden en az 3,00 olan, birinci yarıyıl sonuna kadar tez konusu kabul edilen öğrenciler, tezli yüksek lisans için istenen diğer koşulları da sağlamaları şartıyla üçüncü yarıyıl sonunda tezlerini teslim edebilirler. Bu erken tez teslim koşullarını yerine getiremeyenler, en erken dördüncü yarıyıl sonunda tezlerini teslim edebilirler.</a:t>
            </a:r>
          </a:p>
        </p:txBody>
      </p:sp>
    </p:spTree>
    <p:extLst>
      <p:ext uri="{BB962C8B-B14F-4D97-AF65-F5344CB8AC3E}">
        <p14:creationId xmlns:p14="http://schemas.microsoft.com/office/powerpoint/2010/main" val="3253697074"/>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Not Sistemi"/>
          <p:cNvSpPr txBox="1"/>
          <p:nvPr/>
        </p:nvSpPr>
        <p:spPr>
          <a:xfrm>
            <a:off x="5108028" y="279360"/>
            <a:ext cx="7289591" cy="533479"/>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r">
              <a:defRPr sz="2500" b="1">
                <a:solidFill>
                  <a:srgbClr val="FFFFFF"/>
                </a:solidFill>
                <a:latin typeface="Arial"/>
                <a:ea typeface="Arial"/>
                <a:cs typeface="Arial"/>
                <a:sym typeface="Arial"/>
              </a:defRPr>
            </a:lvl1pPr>
          </a:lstStyle>
          <a:p>
            <a:pPr lvl="0">
              <a:defRPr/>
            </a:pPr>
            <a:r>
              <a:rPr lang="tr-TR" sz="28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Eğitim-öğretim İle İlgili Genel Esaslar</a:t>
            </a:r>
            <a:endParaRPr kumimoji="0" lang="tr-TR" sz="2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2" name="Dikdörtgen 1"/>
          <p:cNvSpPr/>
          <p:nvPr/>
        </p:nvSpPr>
        <p:spPr>
          <a:xfrm>
            <a:off x="1402915" y="2591900"/>
            <a:ext cx="10484285" cy="3447098"/>
          </a:xfrm>
          <a:prstGeom prst="rect">
            <a:avLst/>
          </a:prstGeom>
        </p:spPr>
        <p:txBody>
          <a:bodyPr wrap="square">
            <a:spAutoFit/>
          </a:bodyPr>
          <a:lstStyle/>
          <a:p>
            <a:pPr lvl="0" algn="just">
              <a:lnSpc>
                <a:spcPct val="110000"/>
              </a:lnSpc>
              <a:spcBef>
                <a:spcPts val="600"/>
              </a:spcBef>
              <a:spcAft>
                <a:spcPts val="600"/>
              </a:spcAft>
            </a:pPr>
            <a:r>
              <a:rPr lang="tr-TR" sz="2000" b="1"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Tezli Yüksek Lisans </a:t>
            </a:r>
          </a:p>
          <a:p>
            <a:pPr lvl="0" algn="just">
              <a:lnSpc>
                <a:spcPct val="110000"/>
              </a:lnSpc>
              <a:spcBef>
                <a:spcPts val="600"/>
              </a:spcBef>
              <a:spcAft>
                <a:spcPts val="600"/>
              </a:spcAft>
            </a:pPr>
            <a:r>
              <a:rPr lang="tr-TR" sz="2000" b="1" i="1" dirty="0">
                <a:ln w="0"/>
                <a:latin typeface="Arial" panose="020B0604020202020204" pitchFamily="34" charset="0"/>
                <a:cs typeface="Arial" panose="020B0604020202020204" pitchFamily="34" charset="0"/>
              </a:rPr>
              <a:t>Madde 34 </a:t>
            </a:r>
            <a:r>
              <a:rPr lang="tr-TR" sz="2000" dirty="0">
                <a:ln w="0"/>
                <a:latin typeface="Arial" panose="020B0604020202020204" pitchFamily="34" charset="0"/>
                <a:cs typeface="Arial" panose="020B0604020202020204" pitchFamily="34" charset="0"/>
              </a:rPr>
              <a:t>– (1) Tezli yüksek lisans programında ders yükü 21 krediden az 30 krediden çok olmamak koşuluyla en az yedi adet ders, bir seminer ve varsa tamamlayıcı faaliyetlerden/uygulamalardan oluşur. Tezli yüksek lisans programında seminer dâhil tüm derslerden 60 AKTS kredisinin sağlanması gerekir. Tez çalışmasının toplam AKTS kredisi 60’tır.</a:t>
            </a:r>
          </a:p>
          <a:p>
            <a:pPr lvl="0" algn="just">
              <a:lnSpc>
                <a:spcPct val="110000"/>
              </a:lnSpc>
              <a:spcBef>
                <a:spcPts val="600"/>
              </a:spcBef>
              <a:spcAft>
                <a:spcPts val="600"/>
              </a:spcAft>
            </a:pPr>
            <a:r>
              <a:rPr lang="tr-TR" sz="2000" b="1" i="1" dirty="0">
                <a:ln w="0"/>
                <a:latin typeface="Arial" panose="020B0604020202020204" pitchFamily="34" charset="0"/>
                <a:cs typeface="Arial" panose="020B0604020202020204" pitchFamily="34" charset="0"/>
              </a:rPr>
              <a:t>Madde 35 </a:t>
            </a:r>
            <a:r>
              <a:rPr lang="tr-TR" sz="2000" dirty="0">
                <a:ln w="0"/>
                <a:latin typeface="Arial" panose="020B0604020202020204" pitchFamily="34" charset="0"/>
                <a:cs typeface="Arial" panose="020B0604020202020204" pitchFamily="34" charset="0"/>
              </a:rPr>
              <a:t>– (1) Öğrencinin, tezini teslim etmeden önce derslerini, seminerini, kredisini ve AKTS kredisini, varsa tamamlayıcı faaliyetlerini/uygulamalarını başarıyla tamamlaması gerekir.</a:t>
            </a:r>
          </a:p>
        </p:txBody>
      </p:sp>
    </p:spTree>
    <p:extLst>
      <p:ext uri="{BB962C8B-B14F-4D97-AF65-F5344CB8AC3E}">
        <p14:creationId xmlns:p14="http://schemas.microsoft.com/office/powerpoint/2010/main" val="4158901142"/>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Not Sistemi"/>
          <p:cNvSpPr txBox="1"/>
          <p:nvPr/>
        </p:nvSpPr>
        <p:spPr>
          <a:xfrm>
            <a:off x="5108028" y="279360"/>
            <a:ext cx="7289591" cy="533479"/>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r">
              <a:defRPr sz="2500" b="1">
                <a:solidFill>
                  <a:srgbClr val="FFFFFF"/>
                </a:solidFill>
                <a:latin typeface="Arial"/>
                <a:ea typeface="Arial"/>
                <a:cs typeface="Arial"/>
                <a:sym typeface="Arial"/>
              </a:defRPr>
            </a:lvl1pPr>
          </a:lstStyle>
          <a:p>
            <a:pPr lvl="0">
              <a:defRPr/>
            </a:pPr>
            <a:r>
              <a:rPr lang="tr-TR" sz="28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Eğitim-öğretim İle İlgili Genel Esaslar</a:t>
            </a:r>
            <a:endParaRPr kumimoji="0" lang="tr-TR" sz="2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2" name="Dikdörtgen 1"/>
          <p:cNvSpPr/>
          <p:nvPr/>
        </p:nvSpPr>
        <p:spPr>
          <a:xfrm>
            <a:off x="1402915" y="2591900"/>
            <a:ext cx="10484285" cy="6463308"/>
          </a:xfrm>
          <a:prstGeom prst="rect">
            <a:avLst/>
          </a:prstGeom>
        </p:spPr>
        <p:txBody>
          <a:bodyPr wrap="square">
            <a:spAutoFit/>
          </a:bodyPr>
          <a:lstStyle/>
          <a:p>
            <a:pPr lvl="0" algn="just">
              <a:lnSpc>
                <a:spcPct val="110000"/>
              </a:lnSpc>
              <a:spcBef>
                <a:spcPts val="600"/>
              </a:spcBef>
              <a:spcAft>
                <a:spcPts val="600"/>
              </a:spcAft>
            </a:pPr>
            <a:r>
              <a:rPr lang="tr-TR" sz="2000" b="1"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Doktora Programı</a:t>
            </a:r>
          </a:p>
          <a:p>
            <a:pPr lvl="0" algn="just">
              <a:lnSpc>
                <a:spcPct val="110000"/>
              </a:lnSpc>
              <a:spcBef>
                <a:spcPts val="600"/>
              </a:spcBef>
              <a:spcAft>
                <a:spcPts val="600"/>
              </a:spcAft>
            </a:pPr>
            <a:r>
              <a:rPr lang="tr-TR" sz="2000" b="1" dirty="0">
                <a:ln w="0"/>
                <a:latin typeface="Arial" panose="020B0604020202020204" pitchFamily="34" charset="0"/>
                <a:cs typeface="Arial" panose="020B0604020202020204" pitchFamily="34" charset="0"/>
              </a:rPr>
              <a:t>Madde 45 </a:t>
            </a:r>
            <a:r>
              <a:rPr lang="tr-TR" sz="2000" dirty="0">
                <a:ln w="0"/>
                <a:latin typeface="Arial" panose="020B0604020202020204" pitchFamily="34" charset="0"/>
                <a:cs typeface="Arial" panose="020B0604020202020204" pitchFamily="34" charset="0"/>
              </a:rPr>
              <a:t>– (1) Doktora programı, bilimsel hazırlıkta geçen süre hariç tezli yüksek lisans derecesi ile kabul edilenler için kayıt olduğu programa ilişkin derslerin verildiği dönemden başlamak üzere, her dönem için kayıt yaptırıp yaptırmadığına bakılmaksızın sekiz yarıyıl olup azami tamamlama süresi on iki yarıyıl; lisans derecesi ile kabul edilenler için on yarıyıl olup azami tamamlama süresi on dört yarıyıldır.</a:t>
            </a:r>
          </a:p>
          <a:p>
            <a:pPr lvl="0" algn="just">
              <a:lnSpc>
                <a:spcPct val="110000"/>
              </a:lnSpc>
              <a:spcBef>
                <a:spcPts val="600"/>
              </a:spcBef>
              <a:spcAft>
                <a:spcPts val="600"/>
              </a:spcAft>
            </a:pPr>
            <a:r>
              <a:rPr lang="tr-TR" sz="2000" b="1" dirty="0">
                <a:ln w="0"/>
                <a:latin typeface="Arial" panose="020B0604020202020204" pitchFamily="34" charset="0"/>
                <a:cs typeface="Arial" panose="020B0604020202020204" pitchFamily="34" charset="0"/>
              </a:rPr>
              <a:t>Madde 47 </a:t>
            </a:r>
            <a:r>
              <a:rPr lang="tr-TR" sz="2000" dirty="0">
                <a:ln w="0"/>
                <a:latin typeface="Arial" panose="020B0604020202020204" pitchFamily="34" charset="0"/>
                <a:cs typeface="Arial" panose="020B0604020202020204" pitchFamily="34" charset="0"/>
              </a:rPr>
              <a:t>– (1) Doktora programı, tezli yüksek lisans derecesi ile kabul edilmiş öğrenciler için toplam yirmi dört krediden ve bir eğitim ve öğretim dönemi 60 </a:t>
            </a:r>
            <a:r>
              <a:rPr lang="tr-TR" sz="2000" dirty="0" err="1">
                <a:ln w="0"/>
                <a:latin typeface="Arial" panose="020B0604020202020204" pitchFamily="34" charset="0"/>
                <a:cs typeface="Arial" panose="020B0604020202020204" pitchFamily="34" charset="0"/>
              </a:rPr>
              <a:t>AKTS’den</a:t>
            </a:r>
            <a:r>
              <a:rPr lang="tr-TR" sz="2000" dirty="0">
                <a:ln w="0"/>
                <a:latin typeface="Arial" panose="020B0604020202020204" pitchFamily="34" charset="0"/>
                <a:cs typeface="Arial" panose="020B0604020202020204" pitchFamily="34" charset="0"/>
              </a:rPr>
              <a:t> az olmamak koşuluyla en az sekiz ders, seminer, yeterlik sınavı, tez önerisi ve tez çalışması olmak üzere en az 240 AKTS kredisinden oluşur. Lisans derecesi ile kabul edilmiş öğrenciler için de en az kırk iki kredilik on dört ders, seminer, yeterlik sınavı, tez önerisi ve tez çalışması olmak üzere toplam en az 300 AKTS kredisinden oluşur.</a:t>
            </a:r>
          </a:p>
          <a:p>
            <a:pPr lvl="0" algn="just">
              <a:lnSpc>
                <a:spcPct val="110000"/>
              </a:lnSpc>
              <a:spcBef>
                <a:spcPts val="600"/>
              </a:spcBef>
              <a:spcAft>
                <a:spcPts val="600"/>
              </a:spcAft>
            </a:pPr>
            <a:r>
              <a:rPr lang="tr-TR" sz="2000" b="1" i="1" dirty="0">
                <a:ln w="0"/>
                <a:latin typeface="Arial" panose="020B0604020202020204" pitchFamily="34" charset="0"/>
                <a:cs typeface="Arial" panose="020B0604020202020204" pitchFamily="34" charset="0"/>
              </a:rPr>
              <a:t>Doktora Yeterlik Sınavı</a:t>
            </a:r>
          </a:p>
          <a:p>
            <a:pPr lvl="0" algn="just">
              <a:lnSpc>
                <a:spcPct val="110000"/>
              </a:lnSpc>
              <a:spcBef>
                <a:spcPts val="600"/>
              </a:spcBef>
              <a:spcAft>
                <a:spcPts val="600"/>
              </a:spcAft>
            </a:pPr>
            <a:r>
              <a:rPr lang="tr-TR" sz="2000" b="1" dirty="0">
                <a:ln w="0"/>
                <a:latin typeface="Arial" panose="020B0604020202020204" pitchFamily="34" charset="0"/>
                <a:cs typeface="Arial" panose="020B0604020202020204" pitchFamily="34" charset="0"/>
              </a:rPr>
              <a:t>Madde 48 </a:t>
            </a:r>
            <a:r>
              <a:rPr lang="tr-TR" sz="2000" dirty="0">
                <a:ln w="0"/>
                <a:latin typeface="Arial" panose="020B0604020202020204" pitchFamily="34" charset="0"/>
                <a:cs typeface="Arial" panose="020B0604020202020204" pitchFamily="34" charset="0"/>
              </a:rPr>
              <a:t>– (1) Doktora yeterlik sınavı, derslerini ve seminerini tamamlayan öğrencinin alanındaki temel konular ve kavramlar ile doktora çalışmasıyla ilgili bilimsel araştırma derinliğine sahip olup olmadığının ölçülmesidir. Bir öğrenci bir yılda en fazla iki kez yeterlik sınavına girer.</a:t>
            </a:r>
          </a:p>
        </p:txBody>
      </p:sp>
    </p:spTree>
    <p:extLst>
      <p:ext uri="{BB962C8B-B14F-4D97-AF65-F5344CB8AC3E}">
        <p14:creationId xmlns:p14="http://schemas.microsoft.com/office/powerpoint/2010/main" val="2536685214"/>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Not Sistemi"/>
          <p:cNvSpPr txBox="1"/>
          <p:nvPr/>
        </p:nvSpPr>
        <p:spPr>
          <a:xfrm>
            <a:off x="5108028" y="279360"/>
            <a:ext cx="7289591" cy="533479"/>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r">
              <a:defRPr sz="2500" b="1">
                <a:solidFill>
                  <a:srgbClr val="FFFFFF"/>
                </a:solidFill>
                <a:latin typeface="Arial"/>
                <a:ea typeface="Arial"/>
                <a:cs typeface="Arial"/>
                <a:sym typeface="Arial"/>
              </a:defRPr>
            </a:lvl1pPr>
          </a:lstStyle>
          <a:p>
            <a:pPr lvl="0">
              <a:defRPr/>
            </a:pPr>
            <a:r>
              <a:rPr lang="tr-TR" sz="28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Eğitim-öğretim İle İlgili Genel Esaslar</a:t>
            </a:r>
            <a:endParaRPr kumimoji="0" lang="tr-TR" sz="2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2" name="Dikdörtgen 1"/>
          <p:cNvSpPr/>
          <p:nvPr/>
        </p:nvSpPr>
        <p:spPr>
          <a:xfrm>
            <a:off x="1402915" y="2213528"/>
            <a:ext cx="10484285" cy="7268080"/>
          </a:xfrm>
          <a:prstGeom prst="rect">
            <a:avLst/>
          </a:prstGeom>
        </p:spPr>
        <p:txBody>
          <a:bodyPr wrap="square">
            <a:spAutoFit/>
          </a:bodyPr>
          <a:lstStyle/>
          <a:p>
            <a:pPr lvl="0" algn="just">
              <a:lnSpc>
                <a:spcPct val="110000"/>
              </a:lnSpc>
              <a:spcBef>
                <a:spcPts val="600"/>
              </a:spcBef>
              <a:spcAft>
                <a:spcPts val="600"/>
              </a:spcAft>
            </a:pPr>
            <a:r>
              <a:rPr lang="tr-TR" sz="2000" b="1"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Tez Süreci</a:t>
            </a:r>
          </a:p>
          <a:p>
            <a:pPr lvl="0" algn="just">
              <a:lnSpc>
                <a:spcPct val="110000"/>
              </a:lnSpc>
              <a:spcBef>
                <a:spcPts val="600"/>
              </a:spcBef>
              <a:spcAft>
                <a:spcPts val="600"/>
              </a:spcAft>
            </a:pPr>
            <a:r>
              <a:rPr lang="tr-TR" sz="2000" b="1" dirty="0">
                <a:ln w="0"/>
                <a:latin typeface="Arial" panose="020B0604020202020204" pitchFamily="34" charset="0"/>
                <a:cs typeface="Arial" panose="020B0604020202020204" pitchFamily="34" charset="0"/>
              </a:rPr>
              <a:t>Madde 49 </a:t>
            </a:r>
            <a:r>
              <a:rPr lang="tr-TR" sz="2000" dirty="0">
                <a:ln w="0"/>
                <a:latin typeface="Arial" panose="020B0604020202020204" pitchFamily="34" charset="0"/>
                <a:cs typeface="Arial" panose="020B0604020202020204" pitchFamily="34" charset="0"/>
              </a:rPr>
              <a:t>– (1) Yeterlik sınavında başarılı bulunan öğrenci için, tez konusuna uygun öğretim üyelerinden oluşan tez izleme komitesi önerisi ilgili anabilim/</a:t>
            </a:r>
            <a:r>
              <a:rPr lang="tr-TR" sz="2000" dirty="0" err="1">
                <a:ln w="0"/>
                <a:latin typeface="Arial" panose="020B0604020202020204" pitchFamily="34" charset="0"/>
                <a:cs typeface="Arial" panose="020B0604020202020204" pitchFamily="34" charset="0"/>
              </a:rPr>
              <a:t>anasanat</a:t>
            </a:r>
            <a:r>
              <a:rPr lang="tr-TR" sz="2000" dirty="0">
                <a:ln w="0"/>
                <a:latin typeface="Arial" panose="020B0604020202020204" pitchFamily="34" charset="0"/>
                <a:cs typeface="Arial" panose="020B0604020202020204" pitchFamily="34" charset="0"/>
              </a:rPr>
              <a:t> dalı başkanlığı tarafından enstitüye bildirilir ve enstitü yönetim kurulu kararıyla kesinleşir.</a:t>
            </a:r>
          </a:p>
          <a:p>
            <a:pPr lvl="0" algn="just">
              <a:lnSpc>
                <a:spcPct val="110000"/>
              </a:lnSpc>
              <a:spcBef>
                <a:spcPts val="600"/>
              </a:spcBef>
              <a:spcAft>
                <a:spcPts val="600"/>
              </a:spcAft>
            </a:pPr>
            <a:r>
              <a:rPr lang="tr-TR" sz="2000" dirty="0">
                <a:ln w="0"/>
                <a:latin typeface="Arial" panose="020B0604020202020204" pitchFamily="34" charset="0"/>
                <a:cs typeface="Arial" panose="020B0604020202020204" pitchFamily="34" charset="0"/>
              </a:rPr>
              <a:t>(4) Doktora yeterlik sınavını başarı ile tamamlayan öğrenci, en geç altı ay içinde, yapacağı araştırmanın amacını, yöntemini ve çalışma planını kapsayan tez önerisini tez izleme komitesi önünde sözlü olarak savunur. Öğrenci, tez önerisi ile ilgili yazılı bir raporu sözlü savunmadan en az on beş gün önce komite üyelerine dağıtır.</a:t>
            </a:r>
          </a:p>
          <a:p>
            <a:pPr lvl="0" algn="just">
              <a:lnSpc>
                <a:spcPct val="110000"/>
              </a:lnSpc>
              <a:spcBef>
                <a:spcPts val="600"/>
              </a:spcBef>
              <a:spcAft>
                <a:spcPts val="600"/>
              </a:spcAft>
            </a:pPr>
            <a:r>
              <a:rPr lang="tr-TR" sz="2000" dirty="0">
                <a:ln w="0"/>
                <a:latin typeface="Arial" panose="020B0604020202020204" pitchFamily="34" charset="0"/>
                <a:cs typeface="Arial" panose="020B0604020202020204" pitchFamily="34" charset="0"/>
              </a:rPr>
              <a:t>(5) Tez izleme komitesi, öğrencinin sunduğu tez önerisinin kabul, düzeltme veya reddedileceğine salt çoğunlukla karar verir. Düzeltme için bir ay süre verilir. Bu süre sonunda kabul veya ret yönünde salt çoğunlukla verilen karar, enstitü anabilim/</a:t>
            </a:r>
            <a:r>
              <a:rPr lang="tr-TR" sz="2000" dirty="0" err="1">
                <a:ln w="0"/>
                <a:latin typeface="Arial" panose="020B0604020202020204" pitchFamily="34" charset="0"/>
                <a:cs typeface="Arial" panose="020B0604020202020204" pitchFamily="34" charset="0"/>
              </a:rPr>
              <a:t>anasanat</a:t>
            </a:r>
            <a:r>
              <a:rPr lang="tr-TR" sz="2000" dirty="0">
                <a:ln w="0"/>
                <a:latin typeface="Arial" panose="020B0604020202020204" pitchFamily="34" charset="0"/>
                <a:cs typeface="Arial" panose="020B0604020202020204" pitchFamily="34" charset="0"/>
              </a:rPr>
              <a:t> dalı başkanlığınca işlemin bitişini izleyen üç gün içinde enstitüye tutanakla bildirilir.</a:t>
            </a:r>
          </a:p>
          <a:p>
            <a:pPr lvl="0" algn="just">
              <a:lnSpc>
                <a:spcPct val="110000"/>
              </a:lnSpc>
              <a:spcBef>
                <a:spcPts val="600"/>
              </a:spcBef>
              <a:spcAft>
                <a:spcPts val="600"/>
              </a:spcAft>
            </a:pPr>
            <a:r>
              <a:rPr lang="tr-TR" sz="2000" dirty="0">
                <a:ln w="0"/>
                <a:latin typeface="Arial" panose="020B0604020202020204" pitchFamily="34" charset="0"/>
                <a:cs typeface="Arial" panose="020B0604020202020204" pitchFamily="34" charset="0"/>
              </a:rPr>
              <a:t>(8) Tez önerisi kabul edilen öğrenci, bu tarihten itibaren tez çalışması faaliyetleri ile ilgili olarak her yıl Ocak-Haziran ve Temmuz-Aralık ayları arasında, tez izleme komitesi tarafından birer defa olmak üzere ara değerlendirmeye tabi tutulur. </a:t>
            </a:r>
          </a:p>
          <a:p>
            <a:pPr lvl="0" algn="just">
              <a:lnSpc>
                <a:spcPct val="110000"/>
              </a:lnSpc>
              <a:spcBef>
                <a:spcPts val="600"/>
              </a:spcBef>
              <a:spcAft>
                <a:spcPts val="600"/>
              </a:spcAft>
            </a:pPr>
            <a:r>
              <a:rPr lang="tr-TR" sz="2000" dirty="0">
                <a:ln w="0"/>
                <a:latin typeface="Arial" panose="020B0604020202020204" pitchFamily="34" charset="0"/>
                <a:cs typeface="Arial" panose="020B0604020202020204" pitchFamily="34" charset="0"/>
              </a:rPr>
              <a:t>6) Tez sınavının tamamlanmasından sonra jüri dinleyicilere kapalı olarak, tez hakkında salt çoğunlukla kabul, ret veya düzeltme kararı verir. Tezi kabul edilen öğrenciler başarılı olarak değerlendirilir.</a:t>
            </a:r>
          </a:p>
        </p:txBody>
      </p:sp>
    </p:spTree>
    <p:extLst>
      <p:ext uri="{BB962C8B-B14F-4D97-AF65-F5344CB8AC3E}">
        <p14:creationId xmlns:p14="http://schemas.microsoft.com/office/powerpoint/2010/main" val="2894993840"/>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Not Sistemi"/>
          <p:cNvSpPr txBox="1"/>
          <p:nvPr/>
        </p:nvSpPr>
        <p:spPr>
          <a:xfrm>
            <a:off x="5108028" y="279360"/>
            <a:ext cx="7289591" cy="533479"/>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r">
              <a:defRPr sz="2500" b="1">
                <a:solidFill>
                  <a:srgbClr val="FFFFFF"/>
                </a:solidFill>
                <a:latin typeface="Arial"/>
                <a:ea typeface="Arial"/>
                <a:cs typeface="Arial"/>
                <a:sym typeface="Arial"/>
              </a:defRPr>
            </a:lvl1pPr>
          </a:lstStyle>
          <a:p>
            <a:pPr algn="ctr"/>
            <a:r>
              <a:rPr lang="tr-TR" sz="2800" dirty="0">
                <a:effectLst>
                  <a:outerShdw blurRad="38100" dist="38100" dir="2700000" algn="tl">
                    <a:srgbClr val="000000">
                      <a:alpha val="43137"/>
                    </a:srgbClr>
                  </a:outerShdw>
                </a:effectLst>
              </a:rPr>
              <a:t>Yayın Koşulu</a:t>
            </a:r>
          </a:p>
        </p:txBody>
      </p:sp>
      <p:sp>
        <p:nvSpPr>
          <p:cNvPr id="2" name="Dikdörtgen 1"/>
          <p:cNvSpPr/>
          <p:nvPr/>
        </p:nvSpPr>
        <p:spPr>
          <a:xfrm>
            <a:off x="1402915" y="2213528"/>
            <a:ext cx="10692832" cy="7171194"/>
          </a:xfrm>
          <a:prstGeom prst="rect">
            <a:avLst/>
          </a:prstGeom>
        </p:spPr>
        <p:txBody>
          <a:bodyPr wrap="square">
            <a:spAutoFit/>
          </a:bodyPr>
          <a:lstStyle/>
          <a:p>
            <a:r>
              <a:rPr lang="tr-TR" sz="2000" b="1" dirty="0">
                <a:latin typeface="Arial" panose="020B0604020202020204" pitchFamily="34" charset="0"/>
                <a:cs typeface="Arial" panose="020B0604020202020204" pitchFamily="34" charset="0"/>
              </a:rPr>
              <a:t>Yüksek Lisans Programlarında Yayın Koşulu (2021-2022 Eğitim Öğretim Döneminden itibaren)</a:t>
            </a:r>
            <a:endParaRPr lang="tr-TR" sz="2000" dirty="0">
              <a:latin typeface="Arial" panose="020B0604020202020204" pitchFamily="34" charset="0"/>
              <a:cs typeface="Arial" panose="020B0604020202020204" pitchFamily="34" charset="0"/>
            </a:endParaRPr>
          </a:p>
          <a:p>
            <a:r>
              <a:rPr lang="tr-TR" sz="2000" dirty="0">
                <a:latin typeface="Arial" panose="020B0604020202020204" pitchFamily="34" charset="0"/>
                <a:cs typeface="Arial" panose="020B0604020202020204" pitchFamily="34" charset="0"/>
              </a:rPr>
              <a:t> </a:t>
            </a:r>
          </a:p>
          <a:p>
            <a:r>
              <a:rPr lang="tr-TR" sz="2000" b="1" dirty="0">
                <a:latin typeface="Arial" panose="020B0604020202020204" pitchFamily="34" charset="0"/>
                <a:cs typeface="Arial" panose="020B0604020202020204" pitchFamily="34" charset="0"/>
              </a:rPr>
              <a:t>T.C.</a:t>
            </a:r>
            <a:endParaRPr lang="tr-TR" sz="2000" dirty="0">
              <a:latin typeface="Arial" panose="020B0604020202020204" pitchFamily="34" charset="0"/>
              <a:cs typeface="Arial" panose="020B0604020202020204" pitchFamily="34" charset="0"/>
            </a:endParaRPr>
          </a:p>
          <a:p>
            <a:r>
              <a:rPr lang="tr-TR" sz="2000" b="1" dirty="0">
                <a:latin typeface="Arial" panose="020B0604020202020204" pitchFamily="34" charset="0"/>
                <a:cs typeface="Arial" panose="020B0604020202020204" pitchFamily="34" charset="0"/>
              </a:rPr>
              <a:t>BANDIRMA ONYEDİ EYLÜL ÜNİVERSİTESİ</a:t>
            </a:r>
            <a:endParaRPr lang="tr-TR" sz="2000" dirty="0">
              <a:latin typeface="Arial" panose="020B0604020202020204" pitchFamily="34" charset="0"/>
              <a:cs typeface="Arial" panose="020B0604020202020204" pitchFamily="34" charset="0"/>
            </a:endParaRPr>
          </a:p>
          <a:p>
            <a:r>
              <a:rPr lang="tr-TR" sz="2000" b="1" dirty="0">
                <a:latin typeface="Arial" panose="020B0604020202020204" pitchFamily="34" charset="0"/>
                <a:cs typeface="Arial" panose="020B0604020202020204" pitchFamily="34" charset="0"/>
              </a:rPr>
              <a:t>SAĞLIK BİLİMLERİ ENSTİTÜSÜ</a:t>
            </a:r>
            <a:endParaRPr lang="tr-TR" sz="2000" dirty="0">
              <a:latin typeface="Arial" panose="020B0604020202020204" pitchFamily="34" charset="0"/>
              <a:cs typeface="Arial" panose="020B0604020202020204" pitchFamily="34" charset="0"/>
            </a:endParaRPr>
          </a:p>
          <a:p>
            <a:r>
              <a:rPr lang="tr-TR" sz="2000" b="1" dirty="0">
                <a:latin typeface="Arial" panose="020B0604020202020204" pitchFamily="34" charset="0"/>
                <a:cs typeface="Arial" panose="020B0604020202020204" pitchFamily="34" charset="0"/>
              </a:rPr>
              <a:t>YAYIN KOŞULU</a:t>
            </a:r>
            <a:endParaRPr lang="tr-TR" sz="2000" dirty="0">
              <a:latin typeface="Arial" panose="020B0604020202020204" pitchFamily="34" charset="0"/>
              <a:cs typeface="Arial" panose="020B0604020202020204" pitchFamily="34" charset="0"/>
            </a:endParaRPr>
          </a:p>
          <a:p>
            <a:r>
              <a:rPr lang="tr-TR" sz="2000" dirty="0">
                <a:latin typeface="Arial" panose="020B0604020202020204" pitchFamily="34" charset="0"/>
                <a:cs typeface="Arial" panose="020B0604020202020204" pitchFamily="34" charset="0"/>
              </a:rPr>
              <a:t> </a:t>
            </a:r>
          </a:p>
          <a:p>
            <a:pPr algn="just"/>
            <a:r>
              <a:rPr lang="tr-TR" sz="2000" b="1" dirty="0">
                <a:latin typeface="Arial" panose="020B0604020202020204" pitchFamily="34" charset="0"/>
                <a:cs typeface="Arial" panose="020B0604020202020204" pitchFamily="34" charset="0"/>
              </a:rPr>
              <a:t>Sağlık Bilimleri Enstitüsü Lisansüstü Yüksek Lisans Programlarında Yayın Koşulu;</a:t>
            </a:r>
            <a:endParaRPr lang="tr-TR" sz="2000" dirty="0">
              <a:latin typeface="Arial" panose="020B0604020202020204" pitchFamily="34" charset="0"/>
              <a:cs typeface="Arial" panose="020B0604020202020204" pitchFamily="34" charset="0"/>
            </a:endParaRPr>
          </a:p>
          <a:p>
            <a:pPr algn="just"/>
            <a:r>
              <a:rPr lang="tr-TR" sz="2000" b="1" dirty="0">
                <a:latin typeface="Arial" panose="020B0604020202020204" pitchFamily="34" charset="0"/>
                <a:cs typeface="Arial" panose="020B0604020202020204" pitchFamily="34" charset="0"/>
              </a:rPr>
              <a:t>"Yüksek Lisans Yayın Koşulu: </a:t>
            </a:r>
            <a:r>
              <a:rPr lang="tr-TR" sz="2000" dirty="0">
                <a:latin typeface="Arial" panose="020B0604020202020204" pitchFamily="34" charset="0"/>
                <a:cs typeface="Arial" panose="020B0604020202020204" pitchFamily="34" charset="0"/>
              </a:rPr>
              <a:t>Lisansüstü öğrencisinin, ulusal ve uluslararası alanda yayınlarının tanıtılması ve tartışılmasına olanak verilmesi, Üniversitenin yayın sayısının arttırılması, kalitenin yükseltilmesi ve yayın yapmaya teşvik amacıyla;</a:t>
            </a:r>
          </a:p>
          <a:p>
            <a:pPr marL="457200" indent="-457200" algn="just">
              <a:buFont typeface="+mj-lt"/>
              <a:buAutoNum type="arabicPeriod"/>
            </a:pPr>
            <a:r>
              <a:rPr lang="tr-TR" sz="2000" dirty="0">
                <a:latin typeface="Arial" panose="020B0604020202020204" pitchFamily="34" charset="0"/>
                <a:cs typeface="Arial" panose="020B0604020202020204" pitchFamily="34" charset="0"/>
              </a:rPr>
              <a:t>Öğrencinin enstitüye yüksek lisans tezini teslim edebilmesi için, enstitümüzde yüksek lisans öğrenimine başlama tarihinden itibaren, öğrencinin danışmanı ile birlikte, yüksek lisans yaptığı alan ile ilgili veya yüksek lisans tezinden türetilmiş en az 1 adet ulusal/uluslararası makale veya tam metin formatında ulusal/uluslararası bildiri (kongre, konferans, sempozyum) yayımlaması veya kabul almış olması koşulu ile birlikte enstitüye sunması şartı aranır.</a:t>
            </a:r>
          </a:p>
          <a:p>
            <a:pPr marL="457200" indent="-457200" algn="just">
              <a:buFont typeface="+mj-lt"/>
              <a:buAutoNum type="arabicPeriod"/>
            </a:pPr>
            <a:r>
              <a:rPr lang="tr-TR" sz="2000" dirty="0">
                <a:latin typeface="Arial" panose="020B0604020202020204" pitchFamily="34" charset="0"/>
                <a:cs typeface="Arial" panose="020B0604020202020204" pitchFamily="34" charset="0"/>
              </a:rPr>
              <a:t>Enstitü anabilim dalı başkanlıkları bu asgari şartları sağlamak kaydı ile farklı yayın şartlarını EYK kararı ile uygulayabilir.</a:t>
            </a:r>
          </a:p>
          <a:p>
            <a:pPr marL="457200" indent="-457200" algn="just">
              <a:buFont typeface="+mj-lt"/>
              <a:buAutoNum type="arabicPeriod"/>
            </a:pPr>
            <a:r>
              <a:rPr lang="tr-TR" sz="2000" dirty="0">
                <a:latin typeface="Arial" panose="020B0604020202020204" pitchFamily="34" charset="0"/>
                <a:cs typeface="Arial" panose="020B0604020202020204" pitchFamily="34" charset="0"/>
              </a:rPr>
              <a:t>Yayın koşulunu sağlamayan öğrenci tezini teslim edemez.</a:t>
            </a:r>
          </a:p>
          <a:p>
            <a:pPr marL="457200" indent="-457200" algn="just">
              <a:buFont typeface="+mj-lt"/>
              <a:buAutoNum type="arabicPeriod"/>
            </a:pPr>
            <a:r>
              <a:rPr lang="tr-TR" sz="2000" dirty="0">
                <a:latin typeface="Arial" panose="020B0604020202020204" pitchFamily="34" charset="0"/>
                <a:cs typeface="Arial" panose="020B0604020202020204" pitchFamily="34" charset="0"/>
              </a:rPr>
              <a:t>Yayınlarda danışman ve öğrencinin adres kısmında Bandırma </a:t>
            </a:r>
            <a:r>
              <a:rPr lang="tr-TR" sz="2000" dirty="0" err="1">
                <a:latin typeface="Arial" panose="020B0604020202020204" pitchFamily="34" charset="0"/>
                <a:cs typeface="Arial" panose="020B0604020202020204" pitchFamily="34" charset="0"/>
              </a:rPr>
              <a:t>Onyedi</a:t>
            </a:r>
            <a:r>
              <a:rPr lang="tr-TR" sz="2000" dirty="0">
                <a:latin typeface="Arial" panose="020B0604020202020204" pitchFamily="34" charset="0"/>
                <a:cs typeface="Arial" panose="020B0604020202020204" pitchFamily="34" charset="0"/>
              </a:rPr>
              <a:t> Eylül Üniversitesinin adının geçmesi zorunludur."</a:t>
            </a:r>
          </a:p>
        </p:txBody>
      </p:sp>
    </p:spTree>
    <p:extLst>
      <p:ext uri="{BB962C8B-B14F-4D97-AF65-F5344CB8AC3E}">
        <p14:creationId xmlns:p14="http://schemas.microsoft.com/office/powerpoint/2010/main" val="2109507849"/>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Not Sistemi"/>
          <p:cNvSpPr txBox="1"/>
          <p:nvPr/>
        </p:nvSpPr>
        <p:spPr>
          <a:xfrm>
            <a:off x="9252527" y="302443"/>
            <a:ext cx="3145092" cy="487313"/>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r">
              <a:defRPr sz="2500" b="1">
                <a:solidFill>
                  <a:srgbClr val="FFFFFF"/>
                </a:solidFill>
                <a:latin typeface="Arial"/>
                <a:ea typeface="Arial"/>
                <a:cs typeface="Arial"/>
                <a:sym typeface="Arial"/>
              </a:defRPr>
            </a:lvl1pPr>
          </a:lstStyle>
          <a:p>
            <a:pPr lvl="0"/>
            <a:r>
              <a:rPr lang="tr-TR"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AKADEMİK TAKVİM</a:t>
            </a:r>
            <a:endParaRPr kumimoji="0" sz="25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5" name="Dikdörtgen 4">
            <a:extLst>
              <a:ext uri="{FF2B5EF4-FFF2-40B4-BE49-F238E27FC236}">
                <a16:creationId xmlns:a16="http://schemas.microsoft.com/office/drawing/2014/main" id="{D125E9A4-8342-40B4-8BD1-E745E429CB25}"/>
              </a:ext>
            </a:extLst>
          </p:cNvPr>
          <p:cNvSpPr/>
          <p:nvPr/>
        </p:nvSpPr>
        <p:spPr>
          <a:xfrm>
            <a:off x="1458908" y="2067013"/>
            <a:ext cx="10484285" cy="743217"/>
          </a:xfrm>
          <a:prstGeom prst="rect">
            <a:avLst/>
          </a:prstGeom>
        </p:spPr>
        <p:txBody>
          <a:bodyPr wrap="square">
            <a:spAutoFit/>
          </a:bodyPr>
          <a:lstStyle/>
          <a:p>
            <a:pPr lvl="0" algn="just">
              <a:lnSpc>
                <a:spcPct val="110000"/>
              </a:lnSpc>
              <a:spcBef>
                <a:spcPts val="600"/>
              </a:spcBef>
              <a:spcAft>
                <a:spcPts val="600"/>
              </a:spcAft>
            </a:pPr>
            <a:r>
              <a:rPr lang="tr-TR" sz="2000" dirty="0">
                <a:ln w="0"/>
                <a:latin typeface="Arial" panose="020B0604020202020204" pitchFamily="34" charset="0"/>
                <a:cs typeface="Arial" panose="020B0604020202020204" pitchFamily="34" charset="0"/>
              </a:rPr>
              <a:t>https://sabe.bandirma.edu.tr/Content/Web/Yuklemeler/DosyaYoneticisi/336/files/Akademik%20Takvim/lisansustu_09_08_2022_17_19.pdf</a:t>
            </a:r>
            <a:endParaRPr kumimoji="0" lang="tr-TR" sz="2000" b="0" i="0" u="none" strike="noStrike" kern="0" cap="none" spc="0" normalizeH="0" baseline="0" noProof="0" dirty="0">
              <a:ln w="0"/>
              <a:solidFill>
                <a:srgbClr val="000000"/>
              </a:solidFill>
              <a:uLnTx/>
              <a:uFillTx/>
              <a:latin typeface="Arial" panose="020B0604020202020204" pitchFamily="34" charset="0"/>
              <a:cs typeface="Arial" panose="020B0604020202020204" pitchFamily="34" charset="0"/>
              <a:sym typeface="Helvetica Light"/>
            </a:endParaRPr>
          </a:p>
        </p:txBody>
      </p:sp>
      <p:graphicFrame>
        <p:nvGraphicFramePr>
          <p:cNvPr id="3" name="Nesne 2">
            <a:extLst>
              <a:ext uri="{FF2B5EF4-FFF2-40B4-BE49-F238E27FC236}">
                <a16:creationId xmlns:a16="http://schemas.microsoft.com/office/drawing/2014/main" id="{77AD159D-64B5-465B-A2A8-6B7C60287DB1}"/>
              </a:ext>
            </a:extLst>
          </p:cNvPr>
          <p:cNvGraphicFramePr>
            <a:graphicFrameLocks noChangeAspect="1"/>
          </p:cNvGraphicFramePr>
          <p:nvPr>
            <p:extLst>
              <p:ext uri="{D42A27DB-BD31-4B8C-83A1-F6EECF244321}">
                <p14:modId xmlns:p14="http://schemas.microsoft.com/office/powerpoint/2010/main" val="3486857990"/>
              </p:ext>
            </p:extLst>
          </p:nvPr>
        </p:nvGraphicFramePr>
        <p:xfrm>
          <a:off x="4016829" y="2889702"/>
          <a:ext cx="4811485" cy="6312193"/>
        </p:xfrm>
        <a:graphic>
          <a:graphicData uri="http://schemas.openxmlformats.org/presentationml/2006/ole">
            <mc:AlternateContent xmlns:mc="http://schemas.openxmlformats.org/markup-compatibility/2006">
              <mc:Choice xmlns:v="urn:schemas-microsoft-com:vml" Requires="v">
                <p:oleObj spid="_x0000_s1049" name="Acrobat Document" r:id="rId3" imgW="11067771" imgH="21002625" progId="AcroExch.Document.DC">
                  <p:embed/>
                </p:oleObj>
              </mc:Choice>
              <mc:Fallback>
                <p:oleObj name="Acrobat Document" r:id="rId3" imgW="11067771" imgH="21002625" progId="AcroExch.Document.DC">
                  <p:embed/>
                  <p:pic>
                    <p:nvPicPr>
                      <p:cNvPr id="0" name=""/>
                      <p:cNvPicPr/>
                      <p:nvPr/>
                    </p:nvPicPr>
                    <p:blipFill>
                      <a:blip r:embed="rId4"/>
                      <a:stretch>
                        <a:fillRect/>
                      </a:stretch>
                    </p:blipFill>
                    <p:spPr>
                      <a:xfrm>
                        <a:off x="4016829" y="2889702"/>
                        <a:ext cx="4811485" cy="6312193"/>
                      </a:xfrm>
                      <a:prstGeom prst="rect">
                        <a:avLst/>
                      </a:prstGeom>
                    </p:spPr>
                  </p:pic>
                </p:oleObj>
              </mc:Fallback>
            </mc:AlternateContent>
          </a:graphicData>
        </a:graphic>
      </p:graphicFrame>
    </p:spTree>
    <p:extLst>
      <p:ext uri="{BB962C8B-B14F-4D97-AF65-F5344CB8AC3E}">
        <p14:creationId xmlns:p14="http://schemas.microsoft.com/office/powerpoint/2010/main" val="948052574"/>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Not Sistemi"/>
          <p:cNvSpPr txBox="1"/>
          <p:nvPr/>
        </p:nvSpPr>
        <p:spPr>
          <a:xfrm>
            <a:off x="8909485" y="302443"/>
            <a:ext cx="3488134" cy="487313"/>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r">
              <a:defRPr sz="2500" b="1">
                <a:solidFill>
                  <a:srgbClr val="FFFFFF"/>
                </a:solidFill>
                <a:latin typeface="Arial"/>
                <a:ea typeface="Arial"/>
                <a:cs typeface="Arial"/>
                <a:sym typeface="Arial"/>
              </a:defRPr>
            </a:lvl1pPr>
          </a:lstStyle>
          <a:p>
            <a:pPr lvl="0"/>
            <a:r>
              <a:rPr lang="tr-TR"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Kütüphane Hizmetleri </a:t>
            </a:r>
            <a:endParaRPr kumimoji="0" sz="25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2" name="Dikdörtgen 1"/>
          <p:cNvSpPr/>
          <p:nvPr/>
        </p:nvSpPr>
        <p:spPr>
          <a:xfrm>
            <a:off x="1402915" y="2591900"/>
            <a:ext cx="10484285" cy="5970865"/>
          </a:xfrm>
          <a:prstGeom prst="rect">
            <a:avLst/>
          </a:prstGeom>
        </p:spPr>
        <p:txBody>
          <a:bodyPr wrap="square">
            <a:spAutoFit/>
          </a:bodyPr>
          <a:lstStyle/>
          <a:p>
            <a:pPr marL="342900" marR="0" lvl="0" indent="-342900" algn="just" defTabSz="584200" rtl="0" eaLnBrk="1" fontAlgn="auto" latinLnBrk="0" hangingPunct="0">
              <a:lnSpc>
                <a:spcPct val="110000"/>
              </a:lnSpc>
              <a:spcBef>
                <a:spcPts val="600"/>
              </a:spcBef>
              <a:spcAft>
                <a:spcPts val="600"/>
              </a:spcAft>
              <a:buClrTx/>
              <a:buSzTx/>
              <a:buFont typeface="Arial" panose="020B0604020202020204" pitchFamily="34" charset="0"/>
              <a:buChar char="•"/>
              <a:tabLst/>
              <a:defRPr/>
            </a:pPr>
            <a:endParaRPr kumimoji="0" lang="tr-TR" sz="2000" b="0" i="0" u="none" strike="noStrike" kern="0" cap="none" spc="0" normalizeH="0" baseline="0" noProof="0" dirty="0">
              <a:ln w="0"/>
              <a:solidFill>
                <a:srgbClr val="000000"/>
              </a:solidFill>
              <a:uLnTx/>
              <a:uFillTx/>
              <a:latin typeface="Arial" panose="020B0604020202020204" pitchFamily="34" charset="0"/>
              <a:cs typeface="Arial" panose="020B0604020202020204" pitchFamily="34" charset="0"/>
              <a:sym typeface="Helvetica Light"/>
            </a:endParaRPr>
          </a:p>
          <a:p>
            <a:pPr marL="342900" lvl="0" indent="-342900" algn="just">
              <a:lnSpc>
                <a:spcPct val="110000"/>
              </a:lnSpc>
              <a:spcBef>
                <a:spcPts val="600"/>
              </a:spcBef>
              <a:spcAft>
                <a:spcPts val="600"/>
              </a:spcAft>
              <a:buFont typeface="Arial" panose="020B0604020202020204" pitchFamily="34" charset="0"/>
              <a:buChar char="•"/>
            </a:pPr>
            <a:r>
              <a:rPr lang="tr-TR" sz="2000" dirty="0">
                <a:ln w="0"/>
                <a:latin typeface="Arial" panose="020B0604020202020204" pitchFamily="34" charset="0"/>
                <a:cs typeface="Arial" panose="020B0604020202020204" pitchFamily="34" charset="0"/>
              </a:rPr>
              <a:t>Üniversite Kütüphanemiz, Osmanlı Hariciye nezaretine ait 343 adet nadir eser, 15.000 basılı yayın ve 176.000 elektronik kitap ile </a:t>
            </a:r>
            <a:r>
              <a:rPr lang="tr-TR" sz="2000" dirty="0" err="1">
                <a:ln w="0"/>
                <a:latin typeface="Arial" panose="020B0604020202020204" pitchFamily="34" charset="0"/>
                <a:cs typeface="Arial" panose="020B0604020202020204" pitchFamily="34" charset="0"/>
              </a:rPr>
              <a:t>Tübitak</a:t>
            </a:r>
            <a:r>
              <a:rPr lang="tr-TR" sz="2000" dirty="0">
                <a:ln w="0"/>
                <a:latin typeface="Arial" panose="020B0604020202020204" pitchFamily="34" charset="0"/>
                <a:cs typeface="Arial" panose="020B0604020202020204" pitchFamily="34" charset="0"/>
              </a:rPr>
              <a:t> </a:t>
            </a:r>
            <a:r>
              <a:rPr lang="tr-TR" sz="2000" dirty="0" err="1">
                <a:ln w="0"/>
                <a:latin typeface="Arial" panose="020B0604020202020204" pitchFamily="34" charset="0"/>
                <a:cs typeface="Arial" panose="020B0604020202020204" pitchFamily="34" charset="0"/>
              </a:rPr>
              <a:t>EQUAL’in</a:t>
            </a:r>
            <a:r>
              <a:rPr lang="tr-TR" sz="2000" dirty="0">
                <a:ln w="0"/>
                <a:latin typeface="Arial" panose="020B0604020202020204" pitchFamily="34" charset="0"/>
                <a:cs typeface="Arial" panose="020B0604020202020204" pitchFamily="34" charset="0"/>
              </a:rPr>
              <a:t> sağladığı 13 veri tabanından oluşan bir yayın koleksiyonuna sahiptir.</a:t>
            </a:r>
          </a:p>
          <a:p>
            <a:pPr marL="342900" lvl="0" indent="-342900" algn="just">
              <a:lnSpc>
                <a:spcPct val="110000"/>
              </a:lnSpc>
              <a:spcBef>
                <a:spcPts val="600"/>
              </a:spcBef>
              <a:spcAft>
                <a:spcPts val="600"/>
              </a:spcAft>
              <a:buFont typeface="Arial" panose="020B0604020202020204" pitchFamily="34" charset="0"/>
              <a:buChar char="•"/>
            </a:pPr>
            <a:r>
              <a:rPr lang="tr-TR" sz="2000" dirty="0">
                <a:ln w="0"/>
                <a:latin typeface="Arial" panose="020B0604020202020204" pitchFamily="34" charset="0"/>
                <a:cs typeface="Arial" panose="020B0604020202020204" pitchFamily="34" charset="0"/>
              </a:rPr>
              <a:t>Üniversitemiz Prof. Dr. Sabahattin Zaim Kütüphanesi, eğitim ve araştırma faaliyetleri için yeterli basılı ve elektronik kaynağa ve </a:t>
            </a:r>
            <a:r>
              <a:rPr lang="tr-TR" sz="2000" dirty="0" err="1">
                <a:ln w="0"/>
                <a:latin typeface="Arial" panose="020B0604020202020204" pitchFamily="34" charset="0"/>
                <a:cs typeface="Arial" panose="020B0604020202020204" pitchFamily="34" charset="0"/>
              </a:rPr>
              <a:t>veritabanına</a:t>
            </a:r>
            <a:r>
              <a:rPr lang="tr-TR" sz="2000" dirty="0">
                <a:ln w="0"/>
                <a:latin typeface="Arial" panose="020B0604020202020204" pitchFamily="34" charset="0"/>
                <a:cs typeface="Arial" panose="020B0604020202020204" pitchFamily="34" charset="0"/>
              </a:rPr>
              <a:t> sahiptir. Kütüphanemizde toplam 496.690 elektronik kitap, basılı kitap ve dergi bulunmaktadır. </a:t>
            </a:r>
            <a:br>
              <a:rPr lang="tr-TR" sz="2000" dirty="0">
                <a:ln w="0"/>
                <a:latin typeface="Arial" panose="020B0604020202020204" pitchFamily="34" charset="0"/>
                <a:cs typeface="Arial" panose="020B0604020202020204" pitchFamily="34" charset="0"/>
              </a:rPr>
            </a:br>
            <a:r>
              <a:rPr lang="tr-TR" sz="2000" dirty="0">
                <a:ln w="0"/>
                <a:latin typeface="Arial" panose="020B0604020202020204" pitchFamily="34" charset="0"/>
                <a:cs typeface="Arial" panose="020B0604020202020204" pitchFamily="34" charset="0"/>
              </a:rPr>
              <a:t> </a:t>
            </a:r>
            <a:br>
              <a:rPr lang="tr-TR" sz="2000" dirty="0">
                <a:ln w="0"/>
                <a:latin typeface="Arial" panose="020B0604020202020204" pitchFamily="34" charset="0"/>
                <a:cs typeface="Arial" panose="020B0604020202020204" pitchFamily="34" charset="0"/>
              </a:rPr>
            </a:br>
            <a:r>
              <a:rPr lang="tr-TR" sz="2000" dirty="0">
                <a:ln w="0"/>
                <a:latin typeface="Arial" panose="020B0604020202020204" pitchFamily="34" charset="0"/>
                <a:cs typeface="Arial" panose="020B0604020202020204" pitchFamily="34" charset="0"/>
              </a:rPr>
              <a:t>Kütüphanemizdeki kaynakların 393.037'si elektronik kitap, 60.569'i basılı kitap olmak üzere 72.569'u basılı yayın, 12.000'i basılı dergi (273 başlık altında), 343'ü nadir eser ve 30.391'i elektronik dergiden oluşmaktadır. </a:t>
            </a:r>
            <a:br>
              <a:rPr lang="tr-TR" sz="2000" dirty="0">
                <a:ln w="0"/>
                <a:latin typeface="Arial" panose="020B0604020202020204" pitchFamily="34" charset="0"/>
                <a:cs typeface="Arial" panose="020B0604020202020204" pitchFamily="34" charset="0"/>
              </a:rPr>
            </a:br>
            <a:r>
              <a:rPr lang="tr-TR" sz="2000" dirty="0">
                <a:ln w="0"/>
                <a:latin typeface="Arial" panose="020B0604020202020204" pitchFamily="34" charset="0"/>
                <a:cs typeface="Arial" panose="020B0604020202020204" pitchFamily="34" charset="0"/>
              </a:rPr>
              <a:t> </a:t>
            </a:r>
            <a:br>
              <a:rPr lang="tr-TR" sz="2000" dirty="0">
                <a:ln w="0"/>
                <a:latin typeface="Arial" panose="020B0604020202020204" pitchFamily="34" charset="0"/>
                <a:cs typeface="Arial" panose="020B0604020202020204" pitchFamily="34" charset="0"/>
              </a:rPr>
            </a:br>
            <a:r>
              <a:rPr lang="tr-TR" sz="2000" dirty="0">
                <a:ln w="0"/>
                <a:latin typeface="Arial" panose="020B0604020202020204" pitchFamily="34" charset="0"/>
                <a:cs typeface="Arial" panose="020B0604020202020204" pitchFamily="34" charset="0"/>
              </a:rPr>
              <a:t>Mevcut kaynaklar öğrencilerimizin de ihtiyaçlarına cevap vermektedir. Kütüphanemiz her gün 24 saat hizmet sunmakta, geniş okuma salonları, çalışma alanları ve birçok özelliğe sahip bulunmaktadır. 2.000 m2 alana sahip kütüphane, 700 kişilik kapasiteye sahiptir.</a:t>
            </a:r>
          </a:p>
          <a:p>
            <a:pPr marL="342900" marR="0" lvl="0" indent="-342900" algn="just" defTabSz="584200" rtl="0" eaLnBrk="1" fontAlgn="auto" latinLnBrk="0" hangingPunct="0">
              <a:lnSpc>
                <a:spcPct val="110000"/>
              </a:lnSpc>
              <a:spcBef>
                <a:spcPts val="600"/>
              </a:spcBef>
              <a:spcAft>
                <a:spcPts val="600"/>
              </a:spcAft>
              <a:buClrTx/>
              <a:buSzTx/>
              <a:buFont typeface="Arial" panose="020B0604020202020204" pitchFamily="34" charset="0"/>
              <a:buChar char="•"/>
              <a:tabLst/>
              <a:defRPr/>
            </a:pPr>
            <a:endParaRPr kumimoji="0" lang="tr-TR" sz="2000" b="0" i="0" u="none" strike="noStrike" kern="0" cap="none" spc="0" normalizeH="0" baseline="0" noProof="0" dirty="0">
              <a:ln w="0"/>
              <a:solidFill>
                <a:srgbClr val="000000"/>
              </a:solidFill>
              <a:uLnTx/>
              <a:uFillTx/>
              <a:latin typeface="Arial" panose="020B0604020202020204" pitchFamily="34" charset="0"/>
              <a:cs typeface="Arial" panose="020B0604020202020204" pitchFamily="34" charset="0"/>
              <a:sym typeface="Helvetica Light"/>
            </a:endParaRPr>
          </a:p>
        </p:txBody>
      </p:sp>
    </p:spTree>
    <p:extLst>
      <p:ext uri="{BB962C8B-B14F-4D97-AF65-F5344CB8AC3E}">
        <p14:creationId xmlns:p14="http://schemas.microsoft.com/office/powerpoint/2010/main" val="3549472848"/>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Not Sistemi"/>
          <p:cNvSpPr txBox="1"/>
          <p:nvPr/>
        </p:nvSpPr>
        <p:spPr>
          <a:xfrm>
            <a:off x="10369820" y="302443"/>
            <a:ext cx="2027799" cy="487313"/>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r">
              <a:defRPr sz="2500" b="1">
                <a:solidFill>
                  <a:srgbClr val="FFFFFF"/>
                </a:solidFill>
                <a:latin typeface="Arial"/>
                <a:ea typeface="Arial"/>
                <a:cs typeface="Arial"/>
                <a:sym typeface="Arial"/>
              </a:defRPr>
            </a:lvl1pPr>
          </a:lstStyle>
          <a:p>
            <a:pPr lvl="0"/>
            <a:r>
              <a:rPr lang="tr-TR"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Uluslararası </a:t>
            </a:r>
            <a:endParaRPr kumimoji="0" sz="25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2" name="Dikdörtgen 1"/>
          <p:cNvSpPr/>
          <p:nvPr/>
        </p:nvSpPr>
        <p:spPr>
          <a:xfrm>
            <a:off x="1402915" y="2591900"/>
            <a:ext cx="10484285" cy="5729197"/>
          </a:xfrm>
          <a:prstGeom prst="rect">
            <a:avLst/>
          </a:prstGeom>
        </p:spPr>
        <p:txBody>
          <a:bodyPr wrap="square">
            <a:spAutoFit/>
          </a:bodyPr>
          <a:lstStyle/>
          <a:p>
            <a:pPr marL="342900" marR="0" lvl="0" indent="-342900" algn="just" defTabSz="584200" rtl="0" eaLnBrk="1" fontAlgn="auto" latinLnBrk="0" hangingPunct="0">
              <a:lnSpc>
                <a:spcPct val="110000"/>
              </a:lnSpc>
              <a:spcBef>
                <a:spcPts val="600"/>
              </a:spcBef>
              <a:spcAft>
                <a:spcPts val="600"/>
              </a:spcAft>
              <a:buClrTx/>
              <a:buSzTx/>
              <a:buFont typeface="Arial" panose="020B0604020202020204" pitchFamily="34" charset="0"/>
              <a:buChar char="•"/>
              <a:tabLst/>
              <a:defRPr/>
            </a:pPr>
            <a:endParaRPr kumimoji="0" lang="tr-TR" sz="2000" b="0" i="0" u="none" strike="noStrike" kern="0" cap="none" spc="0" normalizeH="0" baseline="0" noProof="0" dirty="0">
              <a:ln w="0"/>
              <a:solidFill>
                <a:srgbClr val="000000"/>
              </a:solidFill>
              <a:effectLst>
                <a:outerShdw blurRad="38100" dist="19050" dir="2700000" algn="tl" rotWithShape="0">
                  <a:srgbClr val="000000">
                    <a:alpha val="40000"/>
                  </a:srgbClr>
                </a:outerShdw>
              </a:effectLst>
              <a:uLnTx/>
              <a:uFillTx/>
              <a:latin typeface="Arial" panose="020B0604020202020204" pitchFamily="34" charset="0"/>
              <a:cs typeface="Arial" panose="020B0604020202020204" pitchFamily="34" charset="0"/>
              <a:sym typeface="Helvetica Light"/>
            </a:endParaRPr>
          </a:p>
          <a:p>
            <a:pPr lvl="0" algn="just">
              <a:lnSpc>
                <a:spcPct val="110000"/>
              </a:lnSpc>
              <a:spcBef>
                <a:spcPts val="600"/>
              </a:spcBef>
              <a:spcAft>
                <a:spcPts val="600"/>
              </a:spcAft>
            </a:pPr>
            <a:r>
              <a:rPr lang="tr-TR" sz="2000" b="1"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Öğrenci Değişim Programları</a:t>
            </a:r>
          </a:p>
          <a:p>
            <a:pPr marL="342900" lvl="0" indent="-342900" algn="just">
              <a:lnSpc>
                <a:spcPct val="110000"/>
              </a:lnSpc>
              <a:spcBef>
                <a:spcPts val="600"/>
              </a:spcBef>
              <a:spcAft>
                <a:spcPts val="600"/>
              </a:spcAft>
              <a:buFont typeface="Arial" panose="020B0604020202020204" pitchFamily="34" charset="0"/>
              <a:buChar char="•"/>
            </a:pPr>
            <a:r>
              <a:rPr lang="tr-TR" sz="2000" dirty="0">
                <a:ln w="0"/>
                <a:latin typeface="Arial" panose="020B0604020202020204" pitchFamily="34" charset="0"/>
                <a:cs typeface="Arial" panose="020B0604020202020204" pitchFamily="34" charset="0"/>
              </a:rPr>
              <a:t>Üniversite ile yurt dışındaki bir üniversite arasında yapılan öğrenci değişimi programları çerçevesinde, yurt dışındaki üniversitelere bir veya iki dönem süreyle öğrenci gönderilebilir.</a:t>
            </a:r>
          </a:p>
          <a:p>
            <a:pPr marL="342900" lvl="0" indent="-342900" algn="just">
              <a:lnSpc>
                <a:spcPct val="110000"/>
              </a:lnSpc>
              <a:spcBef>
                <a:spcPts val="600"/>
              </a:spcBef>
              <a:spcAft>
                <a:spcPts val="600"/>
              </a:spcAft>
              <a:buFont typeface="Arial" panose="020B0604020202020204" pitchFamily="34" charset="0"/>
              <a:buChar char="•"/>
            </a:pPr>
            <a:r>
              <a:rPr lang="tr-TR" sz="2000" dirty="0">
                <a:ln w="0"/>
                <a:latin typeface="Arial" panose="020B0604020202020204" pitchFamily="34" charset="0"/>
                <a:cs typeface="Arial" panose="020B0604020202020204" pitchFamily="34" charset="0"/>
              </a:rPr>
              <a:t>Öğrenci Değişim Programları ile ilgili duyurular Enstitü web sayfamızda ilan edilmektedir.</a:t>
            </a:r>
          </a:p>
          <a:p>
            <a:pPr lvl="0" algn="just">
              <a:lnSpc>
                <a:spcPct val="110000"/>
              </a:lnSpc>
              <a:spcBef>
                <a:spcPts val="600"/>
              </a:spcBef>
              <a:spcAft>
                <a:spcPts val="600"/>
              </a:spcAft>
            </a:pPr>
            <a:r>
              <a:rPr lang="tr-TR" sz="2000" b="1"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Araştırma Olanakları</a:t>
            </a:r>
          </a:p>
          <a:p>
            <a:pPr marL="342900" lvl="0" indent="-342900" algn="just">
              <a:lnSpc>
                <a:spcPct val="110000"/>
              </a:lnSpc>
              <a:spcBef>
                <a:spcPts val="600"/>
              </a:spcBef>
              <a:spcAft>
                <a:spcPts val="600"/>
              </a:spcAft>
              <a:buFont typeface="Arial" panose="020B0604020202020204" pitchFamily="34" charset="0"/>
              <a:buChar char="•"/>
            </a:pPr>
            <a:r>
              <a:rPr lang="tr-TR" sz="2000" dirty="0">
                <a:ln w="0"/>
                <a:latin typeface="Arial" panose="020B0604020202020204" pitchFamily="34" charset="0"/>
                <a:cs typeface="Arial" panose="020B0604020202020204" pitchFamily="34" charset="0"/>
              </a:rPr>
              <a:t>Lisansüstü tez çalışmaları Üniversitemizin Bilimsel Araştırma Projeleri Koordinasyon Birimi tarafından desteklenmektedir.</a:t>
            </a:r>
          </a:p>
          <a:p>
            <a:pPr marL="342900" lvl="0" indent="-342900" algn="just">
              <a:lnSpc>
                <a:spcPct val="110000"/>
              </a:lnSpc>
              <a:spcBef>
                <a:spcPts val="600"/>
              </a:spcBef>
              <a:spcAft>
                <a:spcPts val="600"/>
              </a:spcAft>
              <a:buFont typeface="Arial" panose="020B0604020202020204" pitchFamily="34" charset="0"/>
              <a:buChar char="•"/>
            </a:pPr>
            <a:r>
              <a:rPr lang="tr-TR" sz="2000" dirty="0">
                <a:ln w="0"/>
                <a:latin typeface="Arial" panose="020B0604020202020204" pitchFamily="34" charset="0"/>
                <a:cs typeface="Arial" panose="020B0604020202020204" pitchFamily="34" charset="0"/>
              </a:rPr>
              <a:t>Üniversitemiz lisansüstü öğrencilerinin proje yazma ve araştırma yapma becerilerini geliştirebilmek için çalışmanın sonuçlarını ulusal ve uluslararası indeksler kapsamındaki yayın organlarında yayınlamaya ya da patent almaya özendirebilecek, yönlendirebilecek veya bir özgün üretim sağlayabilecek nitelikteki araştırma projelerini öncelikli olarak desteklemektedir. </a:t>
            </a:r>
            <a:endParaRPr kumimoji="0" lang="tr-TR" sz="2000" b="0" i="0" u="none" strike="noStrike" kern="0" cap="none" spc="0" normalizeH="0" baseline="0" noProof="0" dirty="0">
              <a:ln w="0"/>
              <a:solidFill>
                <a:srgbClr val="000000"/>
              </a:solidFill>
              <a:uLnTx/>
              <a:uFillTx/>
              <a:latin typeface="Arial" panose="020B0604020202020204" pitchFamily="34" charset="0"/>
              <a:cs typeface="Arial" panose="020B0604020202020204" pitchFamily="34" charset="0"/>
              <a:sym typeface="Helvetica Light"/>
            </a:endParaRPr>
          </a:p>
        </p:txBody>
      </p:sp>
    </p:spTree>
    <p:extLst>
      <p:ext uri="{BB962C8B-B14F-4D97-AF65-F5344CB8AC3E}">
        <p14:creationId xmlns:p14="http://schemas.microsoft.com/office/powerpoint/2010/main" val="994480723"/>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Not Sistemi"/>
          <p:cNvSpPr txBox="1"/>
          <p:nvPr/>
        </p:nvSpPr>
        <p:spPr>
          <a:xfrm>
            <a:off x="10369820" y="302443"/>
            <a:ext cx="2027799" cy="487313"/>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r">
              <a:defRPr sz="2500" b="1">
                <a:solidFill>
                  <a:srgbClr val="FFFFFF"/>
                </a:solidFill>
                <a:latin typeface="Arial"/>
                <a:ea typeface="Arial"/>
                <a:cs typeface="Arial"/>
                <a:sym typeface="Arial"/>
              </a:defRPr>
            </a:lvl1pPr>
          </a:lstStyle>
          <a:p>
            <a:pPr lvl="0"/>
            <a:r>
              <a:rPr lang="tr-TR"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Uluslararası </a:t>
            </a:r>
            <a:endParaRPr kumimoji="0" sz="25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2" name="Dikdörtgen 1"/>
          <p:cNvSpPr/>
          <p:nvPr/>
        </p:nvSpPr>
        <p:spPr>
          <a:xfrm>
            <a:off x="1402915" y="2591900"/>
            <a:ext cx="10484285" cy="4528869"/>
          </a:xfrm>
          <a:prstGeom prst="rect">
            <a:avLst/>
          </a:prstGeom>
        </p:spPr>
        <p:txBody>
          <a:bodyPr wrap="square">
            <a:spAutoFit/>
          </a:bodyPr>
          <a:lstStyle/>
          <a:p>
            <a:pPr marL="342900" marR="0" lvl="0" indent="-342900" algn="just" defTabSz="584200" rtl="0" eaLnBrk="1" fontAlgn="auto" latinLnBrk="0" hangingPunct="0">
              <a:lnSpc>
                <a:spcPct val="110000"/>
              </a:lnSpc>
              <a:spcBef>
                <a:spcPts val="600"/>
              </a:spcBef>
              <a:spcAft>
                <a:spcPts val="600"/>
              </a:spcAft>
              <a:buClrTx/>
              <a:buSzTx/>
              <a:buFont typeface="Arial" panose="020B0604020202020204" pitchFamily="34" charset="0"/>
              <a:buChar char="•"/>
              <a:tabLst/>
              <a:defRPr/>
            </a:pPr>
            <a:endParaRPr kumimoji="0" lang="tr-TR" sz="2000" b="0" i="0" u="none" strike="noStrike" kern="0" cap="none" spc="0" normalizeH="0" baseline="0" noProof="0" dirty="0">
              <a:ln w="0"/>
              <a:solidFill>
                <a:srgbClr val="000000"/>
              </a:solidFill>
              <a:effectLst>
                <a:outerShdw blurRad="38100" dist="19050" dir="2700000" algn="tl" rotWithShape="0">
                  <a:srgbClr val="000000">
                    <a:alpha val="40000"/>
                  </a:srgbClr>
                </a:outerShdw>
              </a:effectLst>
              <a:uLnTx/>
              <a:uFillTx/>
              <a:latin typeface="Arial" panose="020B0604020202020204" pitchFamily="34" charset="0"/>
              <a:cs typeface="Arial" panose="020B0604020202020204" pitchFamily="34" charset="0"/>
              <a:sym typeface="Helvetica Light"/>
            </a:endParaRPr>
          </a:p>
          <a:p>
            <a:pPr lvl="0" algn="just">
              <a:lnSpc>
                <a:spcPct val="110000"/>
              </a:lnSpc>
              <a:spcBef>
                <a:spcPts val="600"/>
              </a:spcBef>
              <a:spcAft>
                <a:spcPts val="600"/>
              </a:spcAft>
            </a:pPr>
            <a:r>
              <a:rPr lang="tr-TR" sz="2000" b="1"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Doktora Burs Olanakları</a:t>
            </a:r>
          </a:p>
          <a:p>
            <a:pPr lvl="0" algn="just">
              <a:lnSpc>
                <a:spcPct val="110000"/>
              </a:lnSpc>
              <a:spcBef>
                <a:spcPts val="600"/>
              </a:spcBef>
              <a:spcAft>
                <a:spcPts val="600"/>
              </a:spcAft>
            </a:pPr>
            <a:endParaRPr lang="tr-TR" sz="2000" b="1"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endParaRPr>
          </a:p>
          <a:p>
            <a:pPr marL="342900" lvl="0" indent="-342900" algn="just">
              <a:lnSpc>
                <a:spcPct val="110000"/>
              </a:lnSpc>
              <a:spcBef>
                <a:spcPts val="600"/>
              </a:spcBef>
              <a:spcAft>
                <a:spcPts val="600"/>
              </a:spcAft>
              <a:buFont typeface="Arial" panose="020B0604020202020204" pitchFamily="34" charset="0"/>
              <a:buChar char="•"/>
            </a:pPr>
            <a:r>
              <a:rPr lang="tr-TR" sz="2000" dirty="0">
                <a:ln w="0"/>
                <a:latin typeface="Arial" panose="020B0604020202020204" pitchFamily="34" charset="0"/>
                <a:cs typeface="Arial" panose="020B0604020202020204" pitchFamily="34" charset="0"/>
              </a:rPr>
              <a:t>Yükseköğretim Kurulu (YÖK) her dönem yayımladığı ilânlar ile Öncelikli Alanlar kapsamında (YÖK Doktora Bursu) listelediği alanlarda başvuran anabilim dallarına doktora bursu vermek üzere öğrenci alımına izin vermektedir.</a:t>
            </a:r>
          </a:p>
          <a:p>
            <a:pPr marL="342900" lvl="0" indent="-342900" algn="just">
              <a:lnSpc>
                <a:spcPct val="110000"/>
              </a:lnSpc>
              <a:spcBef>
                <a:spcPts val="600"/>
              </a:spcBef>
              <a:spcAft>
                <a:spcPts val="600"/>
              </a:spcAft>
              <a:buFont typeface="Arial" panose="020B0604020202020204" pitchFamily="34" charset="0"/>
              <a:buChar char="•"/>
            </a:pPr>
            <a:r>
              <a:rPr lang="tr-TR" sz="2000" dirty="0">
                <a:ln w="0"/>
                <a:latin typeface="Arial" panose="020B0604020202020204" pitchFamily="34" charset="0"/>
                <a:cs typeface="Arial" panose="020B0604020202020204" pitchFamily="34" charset="0"/>
              </a:rPr>
              <a:t>İlgili duyurular her dönem başında Enstitü sayfamızda ilan edilmektedir.</a:t>
            </a:r>
          </a:p>
          <a:p>
            <a:pPr marL="342900" lvl="0" indent="-342900" algn="just">
              <a:lnSpc>
                <a:spcPct val="110000"/>
              </a:lnSpc>
              <a:spcBef>
                <a:spcPts val="600"/>
              </a:spcBef>
              <a:spcAft>
                <a:spcPts val="600"/>
              </a:spcAft>
              <a:buFont typeface="Arial" panose="020B0604020202020204" pitchFamily="34" charset="0"/>
              <a:buChar char="•"/>
            </a:pPr>
            <a:endPar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endParaRPr>
          </a:p>
          <a:p>
            <a:pPr lvl="0" algn="just">
              <a:lnSpc>
                <a:spcPct val="110000"/>
              </a:lnSpc>
              <a:spcBef>
                <a:spcPts val="600"/>
              </a:spcBef>
              <a:spcAft>
                <a:spcPts val="600"/>
              </a:spcAft>
            </a:pPr>
            <a:endPar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endParaRPr>
          </a:p>
          <a:p>
            <a:pPr lvl="0" algn="just">
              <a:lnSpc>
                <a:spcPct val="110000"/>
              </a:lnSpc>
              <a:spcBef>
                <a:spcPts val="600"/>
              </a:spcBef>
              <a:spcAft>
                <a:spcPts val="600"/>
              </a:spcAft>
            </a:pPr>
            <a:endParaRPr kumimoji="0" lang="tr-TR" sz="2000" i="0" u="none" strike="noStrike" kern="0" cap="none" spc="0" normalizeH="0" baseline="0" noProof="0" dirty="0">
              <a:ln w="0"/>
              <a:solidFill>
                <a:srgbClr val="000000"/>
              </a:solidFill>
              <a:effectLst>
                <a:outerShdw blurRad="38100" dist="19050" dir="2700000" algn="tl" rotWithShape="0">
                  <a:srgbClr val="000000">
                    <a:alpha val="40000"/>
                  </a:srgbClr>
                </a:outerShdw>
              </a:effectLst>
              <a:uLnTx/>
              <a:uFillTx/>
              <a:latin typeface="Arial" panose="020B0604020202020204" pitchFamily="34" charset="0"/>
              <a:cs typeface="Arial" panose="020B0604020202020204" pitchFamily="34" charset="0"/>
              <a:sym typeface="Helvetica Light"/>
            </a:endParaRPr>
          </a:p>
        </p:txBody>
      </p:sp>
    </p:spTree>
    <p:extLst>
      <p:ext uri="{BB962C8B-B14F-4D97-AF65-F5344CB8AC3E}">
        <p14:creationId xmlns:p14="http://schemas.microsoft.com/office/powerpoint/2010/main" val="235914909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arihçe"/>
          <p:cNvSpPr txBox="1"/>
          <p:nvPr/>
        </p:nvSpPr>
        <p:spPr>
          <a:xfrm>
            <a:off x="9747855" y="302444"/>
            <a:ext cx="2649764" cy="487313"/>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r">
              <a:defRPr sz="2500" b="1">
                <a:solidFill>
                  <a:srgbClr val="FFFFFF"/>
                </a:solidFill>
                <a:latin typeface="Arial"/>
                <a:ea typeface="Arial"/>
                <a:cs typeface="Arial"/>
                <a:sym typeface="Arial"/>
              </a:defRPr>
            </a:lvl1pPr>
          </a:lstStyle>
          <a:p>
            <a:r>
              <a:rPr lang="tr-TR" dirty="0"/>
              <a:t>Misyon &amp; Vizyon</a:t>
            </a:r>
          </a:p>
        </p:txBody>
      </p:sp>
      <p:sp>
        <p:nvSpPr>
          <p:cNvPr id="3" name="Dikdörtgen 2"/>
          <p:cNvSpPr/>
          <p:nvPr/>
        </p:nvSpPr>
        <p:spPr>
          <a:xfrm>
            <a:off x="1565752" y="2174328"/>
            <a:ext cx="10221239" cy="6555641"/>
          </a:xfrm>
          <a:prstGeom prst="rect">
            <a:avLst/>
          </a:prstGeom>
        </p:spPr>
        <p:txBody>
          <a:bodyPr wrap="square">
            <a:spAutoFit/>
          </a:bodyPr>
          <a:lstStyle/>
          <a:p>
            <a:pPr lvl="0" algn="just" defTabSz="914400" hangingPunct="1">
              <a:lnSpc>
                <a:spcPct val="120000"/>
              </a:lnSpc>
              <a:spcBef>
                <a:spcPts val="600"/>
              </a:spcBef>
              <a:spcAft>
                <a:spcPts val="600"/>
              </a:spcAft>
            </a:pPr>
            <a:r>
              <a:rPr lang="tr-TR" sz="2000" b="1" kern="1200" dirty="0">
                <a:ln w="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Misyonumuz</a:t>
            </a:r>
          </a:p>
          <a:p>
            <a:pPr lvl="0" algn="just" defTabSz="914400" hangingPunct="1">
              <a:lnSpc>
                <a:spcPct val="120000"/>
              </a:lnSpc>
              <a:spcBef>
                <a:spcPts val="600"/>
              </a:spcBef>
              <a:spcAft>
                <a:spcPts val="600"/>
              </a:spcAft>
            </a:pPr>
            <a:endParaRPr lang="tr-TR" sz="2000" kern="1200" dirty="0">
              <a:ln w="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0" algn="just" defTabSz="914400" hangingPunct="1">
              <a:lnSpc>
                <a:spcPct val="120000"/>
              </a:lnSpc>
              <a:spcBef>
                <a:spcPts val="600"/>
              </a:spcBef>
              <a:spcAft>
                <a:spcPts val="600"/>
              </a:spcAft>
            </a:pPr>
            <a:r>
              <a:rPr lang="tr-TR" sz="2000" kern="1200" dirty="0">
                <a:ln w="0"/>
                <a:solidFill>
                  <a:prstClr val="black"/>
                </a:solidFill>
                <a:latin typeface="Arial" panose="020B0604020202020204" pitchFamily="34" charset="0"/>
                <a:cs typeface="Arial" panose="020B0604020202020204" pitchFamily="34" charset="0"/>
              </a:rPr>
              <a:t>Öğrencilerin kendi potansiyellerini ortaya koymalarına fırsat verecek bir ortamda,  kişisel gelişim ve mesleki yeterliliği önemseyen bir eğitim anlayışı çerçevesinde en üst düzeyde lisansüstü eğitim verilmesini sağlayarak toplumun değişen sağlık ihtiyaçlarına cevap veren ve evrensel bilime katkı sağlayan üstün başarılı, rekabetçi ve üretken özellikte bilim insanları yetiştirmektir.	</a:t>
            </a:r>
          </a:p>
          <a:p>
            <a:pPr lvl="0" algn="just" defTabSz="914400" hangingPunct="1">
              <a:lnSpc>
                <a:spcPct val="120000"/>
              </a:lnSpc>
              <a:spcBef>
                <a:spcPts val="600"/>
              </a:spcBef>
              <a:spcAft>
                <a:spcPts val="600"/>
              </a:spcAft>
            </a:pPr>
            <a:endParaRPr lang="tr-TR" sz="2000" kern="1200" dirty="0">
              <a:ln w="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0" algn="just" defTabSz="914400" hangingPunct="1">
              <a:lnSpc>
                <a:spcPct val="120000"/>
              </a:lnSpc>
              <a:spcBef>
                <a:spcPts val="600"/>
              </a:spcBef>
              <a:spcAft>
                <a:spcPts val="600"/>
              </a:spcAft>
            </a:pPr>
            <a:r>
              <a:rPr lang="tr-TR" sz="2000" b="1" kern="1200" dirty="0">
                <a:ln w="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Vizyonumuz</a:t>
            </a:r>
          </a:p>
          <a:p>
            <a:pPr lvl="0" algn="just" defTabSz="914400" hangingPunct="1">
              <a:lnSpc>
                <a:spcPct val="120000"/>
              </a:lnSpc>
              <a:spcBef>
                <a:spcPts val="600"/>
              </a:spcBef>
              <a:spcAft>
                <a:spcPts val="600"/>
              </a:spcAft>
            </a:pPr>
            <a:endParaRPr lang="tr-TR" sz="2000" kern="1200" dirty="0">
              <a:ln w="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0" algn="just" defTabSz="914400" hangingPunct="1">
              <a:lnSpc>
                <a:spcPct val="120000"/>
              </a:lnSpc>
              <a:spcBef>
                <a:spcPts val="600"/>
              </a:spcBef>
              <a:spcAft>
                <a:spcPts val="600"/>
              </a:spcAft>
            </a:pPr>
            <a:r>
              <a:rPr lang="tr-TR" sz="2000" kern="1200" dirty="0">
                <a:ln w="0"/>
                <a:solidFill>
                  <a:prstClr val="black"/>
                </a:solidFill>
                <a:latin typeface="Arial" panose="020B0604020202020204" pitchFamily="34" charset="0"/>
                <a:cs typeface="Arial" panose="020B0604020202020204" pitchFamily="34" charset="0"/>
              </a:rPr>
              <a:t>Sağlık bilimleri alanında öncü, çağdaş, yenilikçi ve üretken bir yaklaşımla bilimsel araştırma faaliyetleri yürüten, lisansüstü düzeyde özgün ve yaratıcı çalışmalarla ulusal ve bölgesel kalkınmaya katkı sağlayan, kalite odaklı olarak yetiştireceği üstün nitelikteki akademisyen ve araştırıcılar ile uluslararası alanda tanınan ve söz sahibi bir enstitü olmaktır.</a:t>
            </a:r>
          </a:p>
        </p:txBody>
      </p:sp>
    </p:spTree>
    <p:extLst>
      <p:ext uri="{BB962C8B-B14F-4D97-AF65-F5344CB8AC3E}">
        <p14:creationId xmlns:p14="http://schemas.microsoft.com/office/powerpoint/2010/main" val="1123201355"/>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Not Sistemi"/>
          <p:cNvSpPr txBox="1"/>
          <p:nvPr/>
        </p:nvSpPr>
        <p:spPr>
          <a:xfrm>
            <a:off x="7880357" y="302443"/>
            <a:ext cx="4517262" cy="487313"/>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r">
              <a:defRPr sz="2500" b="1">
                <a:solidFill>
                  <a:srgbClr val="FFFFFF"/>
                </a:solidFill>
                <a:latin typeface="Arial"/>
                <a:ea typeface="Arial"/>
                <a:cs typeface="Arial"/>
                <a:sym typeface="Arial"/>
              </a:defRPr>
            </a:lvl1pPr>
          </a:lstStyle>
          <a:p>
            <a:pPr lvl="0"/>
            <a:r>
              <a:rPr lang="tr-TR"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ÖĞRENCİ KİMLİK KARTLARI</a:t>
            </a:r>
            <a:endParaRPr kumimoji="0" sz="25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2" name="Dikdörtgen 1"/>
          <p:cNvSpPr/>
          <p:nvPr/>
        </p:nvSpPr>
        <p:spPr>
          <a:xfrm>
            <a:off x="1402915" y="2591900"/>
            <a:ext cx="10484285" cy="2739211"/>
          </a:xfrm>
          <a:prstGeom prst="rect">
            <a:avLst/>
          </a:prstGeom>
        </p:spPr>
        <p:txBody>
          <a:bodyPr wrap="square">
            <a:spAutoFit/>
          </a:bodyPr>
          <a:lstStyle/>
          <a:p>
            <a:pPr marL="342900" marR="0" lvl="0" indent="-342900" algn="just" defTabSz="584200" rtl="0" eaLnBrk="1" fontAlgn="auto" latinLnBrk="0" hangingPunct="0">
              <a:lnSpc>
                <a:spcPct val="110000"/>
              </a:lnSpc>
              <a:spcBef>
                <a:spcPts val="600"/>
              </a:spcBef>
              <a:spcAft>
                <a:spcPts val="600"/>
              </a:spcAft>
              <a:buClrTx/>
              <a:buSzTx/>
              <a:buFont typeface="Arial" panose="020B0604020202020204" pitchFamily="34" charset="0"/>
              <a:buChar char="•"/>
              <a:tabLst/>
              <a:defRPr/>
            </a:pPr>
            <a:endParaRPr kumimoji="0" lang="tr-TR" sz="2000" b="0" i="0" u="none" strike="noStrike" kern="0" cap="none" spc="0" normalizeH="0" baseline="0" noProof="0" dirty="0">
              <a:ln w="0"/>
              <a:solidFill>
                <a:srgbClr val="000000"/>
              </a:solidFill>
              <a:effectLst>
                <a:outerShdw blurRad="38100" dist="19050" dir="2700000" algn="tl" rotWithShape="0">
                  <a:srgbClr val="000000">
                    <a:alpha val="40000"/>
                  </a:srgbClr>
                </a:outerShdw>
              </a:effectLst>
              <a:uLnTx/>
              <a:uFillTx/>
              <a:latin typeface="Arial" panose="020B0604020202020204" pitchFamily="34" charset="0"/>
              <a:cs typeface="Arial" panose="020B0604020202020204" pitchFamily="34" charset="0"/>
              <a:sym typeface="Helvetica Light"/>
            </a:endParaRPr>
          </a:p>
          <a:p>
            <a:pPr marL="342900" lvl="0" indent="-342900" algn="just">
              <a:lnSpc>
                <a:spcPct val="110000"/>
              </a:lnSpc>
              <a:spcBef>
                <a:spcPts val="600"/>
              </a:spcBef>
              <a:spcAft>
                <a:spcPts val="600"/>
              </a:spcAft>
              <a:buFont typeface="Arial" panose="020B0604020202020204" pitchFamily="34" charset="0"/>
              <a:buChar char="•"/>
            </a:pPr>
            <a:r>
              <a:rPr lang="tr-TR" sz="2000" dirty="0">
                <a:ln w="0"/>
                <a:latin typeface="Arial" panose="020B0604020202020204" pitchFamily="34" charset="0"/>
                <a:cs typeface="Arial" panose="020B0604020202020204" pitchFamily="34" charset="0"/>
              </a:rPr>
              <a:t>Öğrenci Kimlik Kartları Öğrenci işleri Daire Başkanlığınca basılmaktadır. </a:t>
            </a:r>
          </a:p>
          <a:p>
            <a:pPr marL="342900" lvl="0" indent="-342900" algn="just">
              <a:lnSpc>
                <a:spcPct val="110000"/>
              </a:lnSpc>
              <a:spcBef>
                <a:spcPts val="600"/>
              </a:spcBef>
              <a:spcAft>
                <a:spcPts val="600"/>
              </a:spcAft>
              <a:buFont typeface="Arial" panose="020B0604020202020204" pitchFamily="34" charset="0"/>
              <a:buChar char="•"/>
            </a:pPr>
            <a:endParaRPr lang="tr-TR" sz="2000" dirty="0">
              <a:ln w="0"/>
              <a:latin typeface="Arial" panose="020B0604020202020204" pitchFamily="34" charset="0"/>
              <a:cs typeface="Arial" panose="020B0604020202020204" pitchFamily="34" charset="0"/>
            </a:endParaRPr>
          </a:p>
          <a:p>
            <a:pPr marL="342900" lvl="0" indent="-342900" algn="just">
              <a:lnSpc>
                <a:spcPct val="110000"/>
              </a:lnSpc>
              <a:spcBef>
                <a:spcPts val="600"/>
              </a:spcBef>
              <a:spcAft>
                <a:spcPts val="600"/>
              </a:spcAft>
              <a:buFont typeface="Arial" panose="020B0604020202020204" pitchFamily="34" charset="0"/>
              <a:buChar char="•"/>
            </a:pPr>
            <a:r>
              <a:rPr lang="tr-TR" sz="2000" dirty="0">
                <a:ln w="0"/>
                <a:latin typeface="Arial" panose="020B0604020202020204" pitchFamily="34" charset="0"/>
                <a:cs typeface="Arial" panose="020B0604020202020204" pitchFamily="34" charset="0"/>
              </a:rPr>
              <a:t>Öğrenci Kimlik kartlarınız basıldığında duyuru yapılacak olup Enstitümüz öğrenci işlerinden alabilirsiniz. </a:t>
            </a:r>
          </a:p>
          <a:p>
            <a:pPr marL="342900" marR="0" lvl="0" indent="-342900" algn="just" defTabSz="584200" rtl="0" eaLnBrk="1" fontAlgn="auto" latinLnBrk="0" hangingPunct="0">
              <a:lnSpc>
                <a:spcPct val="110000"/>
              </a:lnSpc>
              <a:spcBef>
                <a:spcPts val="600"/>
              </a:spcBef>
              <a:spcAft>
                <a:spcPts val="600"/>
              </a:spcAft>
              <a:buClrTx/>
              <a:buSzTx/>
              <a:buFont typeface="Arial" panose="020B0604020202020204" pitchFamily="34" charset="0"/>
              <a:buChar char="•"/>
              <a:tabLst/>
              <a:defRPr/>
            </a:pPr>
            <a:endParaRPr kumimoji="0" lang="tr-TR" sz="2000" b="0" i="0" u="none" strike="noStrike" kern="0" cap="none" spc="0" normalizeH="0" baseline="0" noProof="0" dirty="0">
              <a:ln w="0"/>
              <a:solidFill>
                <a:srgbClr val="000000"/>
              </a:solidFill>
              <a:effectLst>
                <a:outerShdw blurRad="38100" dist="19050" dir="2700000" algn="tl" rotWithShape="0">
                  <a:srgbClr val="000000">
                    <a:alpha val="40000"/>
                  </a:srgbClr>
                </a:outerShdw>
              </a:effectLst>
              <a:uLnTx/>
              <a:uFillTx/>
              <a:latin typeface="Arial" panose="020B0604020202020204" pitchFamily="34" charset="0"/>
              <a:cs typeface="Arial" panose="020B0604020202020204" pitchFamily="34" charset="0"/>
              <a:sym typeface="Helvetica Light"/>
            </a:endParaRPr>
          </a:p>
        </p:txBody>
      </p:sp>
    </p:spTree>
    <p:extLst>
      <p:ext uri="{BB962C8B-B14F-4D97-AF65-F5344CB8AC3E}">
        <p14:creationId xmlns:p14="http://schemas.microsoft.com/office/powerpoint/2010/main" val="2291376944"/>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Not Sistemi"/>
          <p:cNvSpPr txBox="1"/>
          <p:nvPr/>
        </p:nvSpPr>
        <p:spPr>
          <a:xfrm>
            <a:off x="5414874" y="110083"/>
            <a:ext cx="6982745" cy="872034"/>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r">
              <a:defRPr sz="2500" b="1">
                <a:solidFill>
                  <a:srgbClr val="FFFFFF"/>
                </a:solidFill>
                <a:latin typeface="Arial"/>
                <a:ea typeface="Arial"/>
                <a:cs typeface="Arial"/>
                <a:sym typeface="Arial"/>
              </a:defRPr>
            </a:lvl1pPr>
          </a:lstStyle>
          <a:p>
            <a:pPr lvl="0"/>
            <a:br>
              <a:rPr lang="tr-TR"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br>
            <a:r>
              <a:rPr lang="tr-TR"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Öğrenci İnternet Erişimi ve E-Posta Hakkında</a:t>
            </a:r>
            <a:endParaRPr kumimoji="0" sz="25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2" name="Dikdörtgen 1"/>
          <p:cNvSpPr/>
          <p:nvPr/>
        </p:nvSpPr>
        <p:spPr>
          <a:xfrm>
            <a:off x="1402915" y="2591900"/>
            <a:ext cx="10484285" cy="4682757"/>
          </a:xfrm>
          <a:prstGeom prst="rect">
            <a:avLst/>
          </a:prstGeom>
        </p:spPr>
        <p:txBody>
          <a:bodyPr wrap="square">
            <a:spAutoFit/>
          </a:bodyPr>
          <a:lstStyle/>
          <a:p>
            <a:pPr marL="342900" marR="0" lvl="0" indent="-342900" algn="just" defTabSz="584200" rtl="0" eaLnBrk="1" fontAlgn="auto" latinLnBrk="0" hangingPunct="0">
              <a:lnSpc>
                <a:spcPct val="110000"/>
              </a:lnSpc>
              <a:spcBef>
                <a:spcPts val="600"/>
              </a:spcBef>
              <a:spcAft>
                <a:spcPts val="600"/>
              </a:spcAft>
              <a:buClrTx/>
              <a:buSzTx/>
              <a:buFont typeface="Arial" panose="020B0604020202020204" pitchFamily="34" charset="0"/>
              <a:buChar char="•"/>
              <a:tabLst/>
              <a:defRPr/>
            </a:pPr>
            <a:endParaRPr kumimoji="0" lang="tr-TR" sz="2000" b="0" i="0" u="none" strike="noStrike" kern="0" cap="none" spc="0" normalizeH="0" baseline="0" noProof="0" dirty="0">
              <a:ln w="0"/>
              <a:solidFill>
                <a:srgbClr val="000000"/>
              </a:solidFill>
              <a:uLnTx/>
              <a:uFillTx/>
              <a:latin typeface="Arial" panose="020B0604020202020204" pitchFamily="34" charset="0"/>
              <a:cs typeface="Arial" panose="020B0604020202020204" pitchFamily="34" charset="0"/>
              <a:sym typeface="Helvetica Light"/>
            </a:endParaRPr>
          </a:p>
          <a:p>
            <a:pPr marL="342900" lvl="0" indent="-342900" algn="just">
              <a:lnSpc>
                <a:spcPct val="110000"/>
              </a:lnSpc>
              <a:spcBef>
                <a:spcPts val="600"/>
              </a:spcBef>
              <a:spcAft>
                <a:spcPts val="600"/>
              </a:spcAft>
              <a:buFont typeface="Arial" panose="020B0604020202020204" pitchFamily="34" charset="0"/>
              <a:buChar char="•"/>
            </a:pPr>
            <a:r>
              <a:rPr lang="tr-TR" sz="2000" dirty="0">
                <a:ln w="0"/>
                <a:latin typeface="Arial" panose="020B0604020202020204" pitchFamily="34" charset="0"/>
                <a:cs typeface="Arial" panose="020B0604020202020204" pitchFamily="34" charset="0"/>
              </a:rPr>
              <a:t>Öğrencilerimiz kablosuz ağa bağlantı bilgilerine http://eposta.bandirma.edu.tr adresinden erişebilir. </a:t>
            </a:r>
          </a:p>
          <a:p>
            <a:pPr marL="342900" lvl="0" indent="-342900" algn="just">
              <a:lnSpc>
                <a:spcPct val="110000"/>
              </a:lnSpc>
              <a:spcBef>
                <a:spcPts val="600"/>
              </a:spcBef>
              <a:spcAft>
                <a:spcPts val="600"/>
              </a:spcAft>
              <a:buFont typeface="Arial" panose="020B0604020202020204" pitchFamily="34" charset="0"/>
              <a:buChar char="•"/>
            </a:pPr>
            <a:endParaRPr lang="tr-TR" sz="2000" dirty="0">
              <a:ln w="0"/>
              <a:latin typeface="Arial" panose="020B0604020202020204" pitchFamily="34" charset="0"/>
              <a:cs typeface="Arial" panose="020B0604020202020204" pitchFamily="34" charset="0"/>
            </a:endParaRPr>
          </a:p>
          <a:p>
            <a:pPr marL="342900" lvl="0" indent="-342900" algn="just">
              <a:lnSpc>
                <a:spcPct val="110000"/>
              </a:lnSpc>
              <a:spcBef>
                <a:spcPts val="600"/>
              </a:spcBef>
              <a:spcAft>
                <a:spcPts val="600"/>
              </a:spcAft>
              <a:buFont typeface="Arial" panose="020B0604020202020204" pitchFamily="34" charset="0"/>
              <a:buChar char="•"/>
            </a:pPr>
            <a:r>
              <a:rPr lang="tr-TR" sz="2000" b="1" i="1" dirty="0">
                <a:ln w="0"/>
                <a:latin typeface="Arial" panose="020B0604020202020204" pitchFamily="34" charset="0"/>
                <a:cs typeface="Arial" panose="020B0604020202020204" pitchFamily="34" charset="0"/>
              </a:rPr>
              <a:t>E-Posta adresinizi öğrenmek için </a:t>
            </a:r>
            <a:r>
              <a:rPr lang="tr-TR" sz="2000" b="1" i="1" dirty="0">
                <a:ln w="0"/>
                <a:solidFill>
                  <a:srgbClr val="C0000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TIKLAYINIZ</a:t>
            </a:r>
            <a:endParaRPr lang="tr-TR" sz="2000" b="1" dirty="0">
              <a:ln w="0"/>
              <a:solidFill>
                <a:srgbClr val="C00000"/>
              </a:solidFill>
              <a:latin typeface="Arial" panose="020B0604020202020204" pitchFamily="34" charset="0"/>
              <a:cs typeface="Arial" panose="020B0604020202020204" pitchFamily="34" charset="0"/>
            </a:endParaRPr>
          </a:p>
          <a:p>
            <a:pPr marL="342900" lvl="0" indent="-342900" algn="just">
              <a:lnSpc>
                <a:spcPct val="110000"/>
              </a:lnSpc>
              <a:spcBef>
                <a:spcPts val="600"/>
              </a:spcBef>
              <a:spcAft>
                <a:spcPts val="600"/>
              </a:spcAft>
              <a:buFont typeface="Arial" panose="020B0604020202020204" pitchFamily="34" charset="0"/>
              <a:buChar char="•"/>
            </a:pPr>
            <a:endParaRPr lang="tr-TR" sz="2000" dirty="0">
              <a:ln w="0"/>
              <a:latin typeface="Arial" panose="020B0604020202020204" pitchFamily="34" charset="0"/>
              <a:cs typeface="Arial" panose="020B0604020202020204" pitchFamily="34" charset="0"/>
            </a:endParaRPr>
          </a:p>
          <a:p>
            <a:pPr marL="342900" lvl="0" indent="-342900" algn="just">
              <a:lnSpc>
                <a:spcPct val="110000"/>
              </a:lnSpc>
              <a:spcBef>
                <a:spcPts val="600"/>
              </a:spcBef>
              <a:spcAft>
                <a:spcPts val="600"/>
              </a:spcAft>
              <a:buFont typeface="Arial" panose="020B0604020202020204" pitchFamily="34" charset="0"/>
              <a:buChar char="•"/>
            </a:pPr>
            <a:r>
              <a:rPr lang="tr-TR" sz="2000" b="1" i="1" dirty="0">
                <a:ln w="0"/>
                <a:latin typeface="Arial" panose="020B0604020202020204" pitchFamily="34" charset="0"/>
                <a:cs typeface="Arial" panose="020B0604020202020204" pitchFamily="34" charset="0"/>
              </a:rPr>
              <a:t>Kablosuz ağ bağlantı ayarları için </a:t>
            </a:r>
            <a:r>
              <a:rPr lang="tr-TR" sz="2000" b="1" i="1" dirty="0">
                <a:ln w="0"/>
                <a:solidFill>
                  <a:srgbClr val="C0000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TIKLAYINIZ</a:t>
            </a:r>
            <a:endParaRPr lang="tr-TR" sz="2000" b="1" dirty="0">
              <a:ln w="0"/>
              <a:solidFill>
                <a:srgbClr val="C00000"/>
              </a:solidFill>
              <a:latin typeface="Arial" panose="020B0604020202020204" pitchFamily="34" charset="0"/>
              <a:cs typeface="Arial" panose="020B0604020202020204" pitchFamily="34" charset="0"/>
            </a:endParaRPr>
          </a:p>
          <a:p>
            <a:pPr marL="342900" lvl="0" indent="-342900" algn="just">
              <a:lnSpc>
                <a:spcPct val="110000"/>
              </a:lnSpc>
              <a:spcBef>
                <a:spcPts val="600"/>
              </a:spcBef>
              <a:spcAft>
                <a:spcPts val="600"/>
              </a:spcAft>
              <a:buFont typeface="Arial" panose="020B0604020202020204" pitchFamily="34" charset="0"/>
              <a:buChar char="•"/>
            </a:pPr>
            <a:endPar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endParaRPr>
          </a:p>
          <a:p>
            <a:pPr marL="342900" lvl="0" indent="-342900" algn="just">
              <a:lnSpc>
                <a:spcPct val="110000"/>
              </a:lnSpc>
              <a:spcBef>
                <a:spcPts val="600"/>
              </a:spcBef>
              <a:spcAft>
                <a:spcPts val="600"/>
              </a:spcAft>
              <a:buFont typeface="Arial" panose="020B0604020202020204" pitchFamily="34" charset="0"/>
              <a:buChar char="•"/>
            </a:pPr>
            <a:endPar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endParaRPr>
          </a:p>
          <a:p>
            <a:pPr marL="342900" marR="0" lvl="0" indent="-342900" algn="just" defTabSz="584200" rtl="0" eaLnBrk="1" fontAlgn="auto" latinLnBrk="0" hangingPunct="0">
              <a:lnSpc>
                <a:spcPct val="110000"/>
              </a:lnSpc>
              <a:spcBef>
                <a:spcPts val="600"/>
              </a:spcBef>
              <a:spcAft>
                <a:spcPts val="600"/>
              </a:spcAft>
              <a:buClrTx/>
              <a:buSzTx/>
              <a:buFont typeface="Arial" panose="020B0604020202020204" pitchFamily="34" charset="0"/>
              <a:buChar char="•"/>
              <a:tabLst/>
              <a:defRPr/>
            </a:pPr>
            <a:endParaRPr kumimoji="0" lang="tr-TR" sz="2000" b="0" i="0" u="none" strike="noStrike" kern="0" cap="none" spc="0" normalizeH="0" baseline="0" noProof="0" dirty="0">
              <a:ln w="0"/>
              <a:solidFill>
                <a:srgbClr val="000000"/>
              </a:solidFill>
              <a:effectLst>
                <a:outerShdw blurRad="38100" dist="19050" dir="2700000" algn="tl" rotWithShape="0">
                  <a:srgbClr val="000000">
                    <a:alpha val="40000"/>
                  </a:srgbClr>
                </a:outerShdw>
              </a:effectLst>
              <a:uLnTx/>
              <a:uFillTx/>
              <a:latin typeface="Arial" panose="020B0604020202020204" pitchFamily="34" charset="0"/>
              <a:cs typeface="Arial" panose="020B0604020202020204" pitchFamily="34" charset="0"/>
              <a:sym typeface="Helvetica Light"/>
            </a:endParaRPr>
          </a:p>
        </p:txBody>
      </p:sp>
    </p:spTree>
    <p:extLst>
      <p:ext uri="{BB962C8B-B14F-4D97-AF65-F5344CB8AC3E}">
        <p14:creationId xmlns:p14="http://schemas.microsoft.com/office/powerpoint/2010/main" val="398082382"/>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Not Sistemi"/>
          <p:cNvSpPr txBox="1"/>
          <p:nvPr/>
        </p:nvSpPr>
        <p:spPr>
          <a:xfrm>
            <a:off x="2490952" y="110083"/>
            <a:ext cx="9906667" cy="872034"/>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r">
              <a:defRPr sz="2500" b="1">
                <a:solidFill>
                  <a:srgbClr val="FFFFFF"/>
                </a:solidFill>
                <a:latin typeface="Arial"/>
                <a:ea typeface="Arial"/>
                <a:cs typeface="Arial"/>
                <a:sym typeface="Arial"/>
              </a:defRPr>
            </a:lvl1pPr>
          </a:lstStyle>
          <a:p>
            <a:pPr lvl="0"/>
            <a:endParaRPr lang="tr-TR"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endParaRPr>
          </a:p>
          <a:p>
            <a:pPr lvl="0"/>
            <a:r>
              <a:rPr lang="tr-TR"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ÖĞRENCİLERİMİZİN ORCID NUMARASI ALMASI GEREKLİLİĞİ</a:t>
            </a:r>
            <a:endParaRPr kumimoji="0" sz="25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2" name="Dikdörtgen 1"/>
          <p:cNvSpPr/>
          <p:nvPr/>
        </p:nvSpPr>
        <p:spPr>
          <a:xfrm>
            <a:off x="1402915" y="2591900"/>
            <a:ext cx="10484285" cy="6775637"/>
          </a:xfrm>
          <a:prstGeom prst="rect">
            <a:avLst/>
          </a:prstGeom>
        </p:spPr>
        <p:txBody>
          <a:bodyPr wrap="square">
            <a:spAutoFit/>
          </a:bodyPr>
          <a:lstStyle/>
          <a:p>
            <a:pPr marL="342900" lvl="0" indent="-342900" algn="just">
              <a:lnSpc>
                <a:spcPct val="110000"/>
              </a:lnSpc>
              <a:spcBef>
                <a:spcPts val="600"/>
              </a:spcBef>
              <a:spcAft>
                <a:spcPts val="600"/>
              </a:spcAft>
              <a:buFont typeface="Arial" panose="020B0604020202020204" pitchFamily="34" charset="0"/>
              <a:buChar char="•"/>
              <a:defRPr/>
            </a:pPr>
            <a:r>
              <a:rPr lang="tr-TR" sz="2000" dirty="0">
                <a:ln w="0"/>
                <a:latin typeface="Arial" panose="020B0604020202020204" pitchFamily="34" charset="0"/>
                <a:cs typeface="Arial" panose="020B0604020202020204" pitchFamily="34" charset="0"/>
              </a:rPr>
              <a:t>Yükseköğretim Kurulu Başkanlığının Açık Bilim ve Açık Erişim çalışmaları çerçevesinde; üniversitelerde hazırlanan lisansüstü tezler ile bilimsel faaliyetler sonucu ortaya çıkan kitap, makale, kongre bildirileri ve her türlü bilimsel yayının bibliyografik denetimini sağlamak ve açık erişimde araştırma hizmetine sunmak amacıyla, bir çalışma başlatılmıştır.</a:t>
            </a:r>
          </a:p>
          <a:p>
            <a:pPr marL="342900" lvl="0" indent="-342900" algn="just">
              <a:lnSpc>
                <a:spcPct val="110000"/>
              </a:lnSpc>
              <a:spcBef>
                <a:spcPts val="600"/>
              </a:spcBef>
              <a:spcAft>
                <a:spcPts val="600"/>
              </a:spcAft>
              <a:buFont typeface="Arial" panose="020B0604020202020204" pitchFamily="34" charset="0"/>
              <a:buChar char="•"/>
              <a:defRPr/>
            </a:pPr>
            <a:endParaRPr lang="tr-TR" sz="2000" dirty="0">
              <a:ln w="0"/>
              <a:latin typeface="Arial" panose="020B0604020202020204" pitchFamily="34" charset="0"/>
              <a:cs typeface="Arial" panose="020B0604020202020204" pitchFamily="34" charset="0"/>
            </a:endParaRPr>
          </a:p>
          <a:p>
            <a:pPr marL="342900" lvl="0" indent="-342900" algn="just">
              <a:lnSpc>
                <a:spcPct val="110000"/>
              </a:lnSpc>
              <a:spcBef>
                <a:spcPts val="600"/>
              </a:spcBef>
              <a:spcAft>
                <a:spcPts val="600"/>
              </a:spcAft>
              <a:buFont typeface="Arial" panose="020B0604020202020204" pitchFamily="34" charset="0"/>
              <a:buChar char="•"/>
              <a:defRPr/>
            </a:pPr>
            <a:r>
              <a:rPr lang="tr-TR" sz="2000" dirty="0">
                <a:ln w="0"/>
                <a:latin typeface="Arial" panose="020B0604020202020204" pitchFamily="34" charset="0"/>
                <a:cs typeface="Arial" panose="020B0604020202020204" pitchFamily="34" charset="0"/>
              </a:rPr>
              <a:t>Bu çalışma ile oluşturulması düşünülen YÖK Açık Bilim ve Açık Erişim Sisteminin altyapısında; verilerin standardizasyonunu sağlamak için ücretsiz olarak temin edilebilen uluslararası yazar kimlik numaralarından Open </a:t>
            </a:r>
            <a:r>
              <a:rPr lang="tr-TR" sz="2000" dirty="0" err="1">
                <a:ln w="0"/>
                <a:latin typeface="Arial" panose="020B0604020202020204" pitchFamily="34" charset="0"/>
                <a:cs typeface="Arial" panose="020B0604020202020204" pitchFamily="34" charset="0"/>
              </a:rPr>
              <a:t>Researcher</a:t>
            </a:r>
            <a:r>
              <a:rPr lang="tr-TR" sz="2000" dirty="0">
                <a:ln w="0"/>
                <a:latin typeface="Arial" panose="020B0604020202020204" pitchFamily="34" charset="0"/>
                <a:cs typeface="Arial" panose="020B0604020202020204" pitchFamily="34" charset="0"/>
              </a:rPr>
              <a:t> </a:t>
            </a:r>
            <a:r>
              <a:rPr lang="tr-TR" sz="2000" dirty="0" err="1">
                <a:ln w="0"/>
                <a:latin typeface="Arial" panose="020B0604020202020204" pitchFamily="34" charset="0"/>
                <a:cs typeface="Arial" panose="020B0604020202020204" pitchFamily="34" charset="0"/>
              </a:rPr>
              <a:t>and</a:t>
            </a:r>
            <a:r>
              <a:rPr lang="tr-TR" sz="2000" dirty="0">
                <a:ln w="0"/>
                <a:latin typeface="Arial" panose="020B0604020202020204" pitchFamily="34" charset="0"/>
                <a:cs typeface="Arial" panose="020B0604020202020204" pitchFamily="34" charset="0"/>
              </a:rPr>
              <a:t> </a:t>
            </a:r>
            <a:r>
              <a:rPr lang="tr-TR" sz="2000" dirty="0" err="1">
                <a:ln w="0"/>
                <a:latin typeface="Arial" panose="020B0604020202020204" pitchFamily="34" charset="0"/>
                <a:cs typeface="Arial" panose="020B0604020202020204" pitchFamily="34" charset="0"/>
              </a:rPr>
              <a:t>Contributor</a:t>
            </a:r>
            <a:r>
              <a:rPr lang="tr-TR" sz="2000" dirty="0">
                <a:ln w="0"/>
                <a:latin typeface="Arial" panose="020B0604020202020204" pitchFamily="34" charset="0"/>
                <a:cs typeface="Arial" panose="020B0604020202020204" pitchFamily="34" charset="0"/>
              </a:rPr>
              <a:t> ID (ORCID) kullanılması gerekliliği ortaya çıkmış olup, tezli lisansüstü öğretim öğrencileri ile tüm akademisyenlerin ORCID numarası alması ve daha önce yapılan yayınların ORCID numarası ile eşleştirmeleri gerekmektedir.</a:t>
            </a:r>
          </a:p>
          <a:p>
            <a:pPr marL="342900" lvl="0" indent="-342900" algn="just">
              <a:lnSpc>
                <a:spcPct val="110000"/>
              </a:lnSpc>
              <a:spcBef>
                <a:spcPts val="600"/>
              </a:spcBef>
              <a:spcAft>
                <a:spcPts val="600"/>
              </a:spcAft>
              <a:buFont typeface="Arial" panose="020B0604020202020204" pitchFamily="34" charset="0"/>
              <a:buChar char="•"/>
              <a:defRPr/>
            </a:pPr>
            <a:endParaRPr lang="tr-TR" sz="2000" dirty="0">
              <a:ln w="0"/>
              <a:latin typeface="Arial" panose="020B0604020202020204" pitchFamily="34" charset="0"/>
              <a:cs typeface="Arial" panose="020B0604020202020204" pitchFamily="34" charset="0"/>
            </a:endParaRPr>
          </a:p>
          <a:p>
            <a:pPr marL="342900" lvl="0" indent="-342900" algn="just">
              <a:lnSpc>
                <a:spcPct val="110000"/>
              </a:lnSpc>
              <a:spcBef>
                <a:spcPts val="600"/>
              </a:spcBef>
              <a:spcAft>
                <a:spcPts val="600"/>
              </a:spcAft>
              <a:buFont typeface="Arial" panose="020B0604020202020204" pitchFamily="34" charset="0"/>
              <a:buChar char="•"/>
              <a:defRPr/>
            </a:pPr>
            <a:r>
              <a:rPr lang="tr-TR" sz="2000" dirty="0">
                <a:ln w="0"/>
                <a:latin typeface="Arial" panose="020B0604020202020204" pitchFamily="34" charset="0"/>
                <a:cs typeface="Arial" panose="020B0604020202020204" pitchFamily="34" charset="0"/>
              </a:rPr>
              <a:t>Bu kapsamda, YÖK Yürütme Kurulu, 13.05.2020 tarihli (Oturum No: 30) toplantısında; lisansüstü tezler ile makale, kongre ve sempozyum bildirileri, kitap ve her türlü bilimsel yayınların takibinde öğretim elemanları ile tezli lisansüstü öğretim programlarına kayıtlı öğrencilerin Open </a:t>
            </a:r>
            <a:r>
              <a:rPr lang="tr-TR" sz="2000" dirty="0" err="1">
                <a:ln w="0"/>
                <a:latin typeface="Arial" panose="020B0604020202020204" pitchFamily="34" charset="0"/>
                <a:cs typeface="Arial" panose="020B0604020202020204" pitchFamily="34" charset="0"/>
              </a:rPr>
              <a:t>Researcher</a:t>
            </a:r>
            <a:r>
              <a:rPr lang="tr-TR" sz="2000" dirty="0">
                <a:ln w="0"/>
                <a:latin typeface="Arial" panose="020B0604020202020204" pitchFamily="34" charset="0"/>
                <a:cs typeface="Arial" panose="020B0604020202020204" pitchFamily="34" charset="0"/>
              </a:rPr>
              <a:t> </a:t>
            </a:r>
            <a:r>
              <a:rPr lang="tr-TR" sz="2000" dirty="0" err="1">
                <a:ln w="0"/>
                <a:latin typeface="Arial" panose="020B0604020202020204" pitchFamily="34" charset="0"/>
                <a:cs typeface="Arial" panose="020B0604020202020204" pitchFamily="34" charset="0"/>
              </a:rPr>
              <a:t>and</a:t>
            </a:r>
            <a:r>
              <a:rPr lang="tr-TR" sz="2000" dirty="0">
                <a:ln w="0"/>
                <a:latin typeface="Arial" panose="020B0604020202020204" pitchFamily="34" charset="0"/>
                <a:cs typeface="Arial" panose="020B0604020202020204" pitchFamily="34" charset="0"/>
              </a:rPr>
              <a:t> </a:t>
            </a:r>
            <a:r>
              <a:rPr lang="tr-TR" sz="2000" dirty="0" err="1">
                <a:ln w="0"/>
                <a:latin typeface="Arial" panose="020B0604020202020204" pitchFamily="34" charset="0"/>
                <a:cs typeface="Arial" panose="020B0604020202020204" pitchFamily="34" charset="0"/>
              </a:rPr>
              <a:t>Contributor</a:t>
            </a:r>
            <a:r>
              <a:rPr lang="tr-TR" sz="2000" dirty="0">
                <a:ln w="0"/>
                <a:latin typeface="Arial" panose="020B0604020202020204" pitchFamily="34" charset="0"/>
                <a:cs typeface="Arial" panose="020B0604020202020204" pitchFamily="34" charset="0"/>
              </a:rPr>
              <a:t> ID (ORCID) numarası kullanmalarının zorunlu tutulması kararlaştırmıştır.</a:t>
            </a:r>
          </a:p>
        </p:txBody>
      </p:sp>
    </p:spTree>
    <p:extLst>
      <p:ext uri="{BB962C8B-B14F-4D97-AF65-F5344CB8AC3E}">
        <p14:creationId xmlns:p14="http://schemas.microsoft.com/office/powerpoint/2010/main" val="4279749212"/>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Not Sistemi"/>
          <p:cNvSpPr txBox="1"/>
          <p:nvPr/>
        </p:nvSpPr>
        <p:spPr>
          <a:xfrm>
            <a:off x="9710986" y="302443"/>
            <a:ext cx="2686633" cy="487313"/>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r">
              <a:defRPr sz="2500" b="1">
                <a:solidFill>
                  <a:srgbClr val="FFFFFF"/>
                </a:solidFill>
                <a:latin typeface="Arial"/>
                <a:ea typeface="Arial"/>
                <a:cs typeface="Arial"/>
                <a:sym typeface="Arial"/>
              </a:defRPr>
            </a:lvl1pPr>
          </a:lstStyle>
          <a:p>
            <a:pPr lvl="0"/>
            <a:r>
              <a:rPr lang="tr-TR"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Ders Programları</a:t>
            </a:r>
            <a:endParaRPr kumimoji="0" sz="25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2" name="Dikdörtgen 1"/>
          <p:cNvSpPr/>
          <p:nvPr/>
        </p:nvSpPr>
        <p:spPr>
          <a:xfrm>
            <a:off x="1402915" y="2591900"/>
            <a:ext cx="10484285" cy="2400657"/>
          </a:xfrm>
          <a:prstGeom prst="rect">
            <a:avLst/>
          </a:prstGeom>
        </p:spPr>
        <p:txBody>
          <a:bodyPr wrap="square">
            <a:spAutoFit/>
          </a:bodyPr>
          <a:lstStyle/>
          <a:p>
            <a:pPr marL="342900" marR="0" lvl="0" indent="-342900" algn="just" defTabSz="584200" rtl="0" eaLnBrk="1" fontAlgn="auto" latinLnBrk="0" hangingPunct="0">
              <a:lnSpc>
                <a:spcPct val="110000"/>
              </a:lnSpc>
              <a:spcBef>
                <a:spcPts val="600"/>
              </a:spcBef>
              <a:spcAft>
                <a:spcPts val="600"/>
              </a:spcAft>
              <a:buClrTx/>
              <a:buSzTx/>
              <a:buFont typeface="Arial" panose="020B0604020202020204" pitchFamily="34" charset="0"/>
              <a:buChar char="•"/>
              <a:tabLst/>
              <a:defRPr/>
            </a:pPr>
            <a:endParaRPr kumimoji="0" lang="tr-TR" sz="2000" b="0" i="0" u="none" strike="noStrike" kern="0" cap="none" spc="0" normalizeH="0" baseline="0" noProof="0" dirty="0">
              <a:ln w="0"/>
              <a:solidFill>
                <a:srgbClr val="000000"/>
              </a:solidFill>
              <a:uLnTx/>
              <a:uFillTx/>
              <a:latin typeface="Arial" panose="020B0604020202020204" pitchFamily="34" charset="0"/>
              <a:cs typeface="Arial" panose="020B0604020202020204" pitchFamily="34" charset="0"/>
              <a:sym typeface="Helvetica Light"/>
            </a:endParaRPr>
          </a:p>
          <a:p>
            <a:pPr marL="342900" lvl="0" indent="-342900" algn="just">
              <a:lnSpc>
                <a:spcPct val="110000"/>
              </a:lnSpc>
              <a:spcBef>
                <a:spcPts val="600"/>
              </a:spcBef>
              <a:spcAft>
                <a:spcPts val="600"/>
              </a:spcAft>
              <a:buFont typeface="Arial" panose="020B0604020202020204" pitchFamily="34" charset="0"/>
              <a:buChar char="•"/>
            </a:pPr>
            <a:r>
              <a:rPr lang="tr-TR" sz="2000" dirty="0">
                <a:ln w="0"/>
                <a:latin typeface="Arial" panose="020B0604020202020204" pitchFamily="34" charset="0"/>
                <a:cs typeface="Arial" panose="020B0604020202020204" pitchFamily="34" charset="0"/>
              </a:rPr>
              <a:t>Haftalık Ders Programları Enstitümüzün internet sayfasından duyurulmaktadır.</a:t>
            </a:r>
          </a:p>
          <a:p>
            <a:pPr marL="342900" lvl="0" indent="-342900" algn="just">
              <a:lnSpc>
                <a:spcPct val="110000"/>
              </a:lnSpc>
              <a:spcBef>
                <a:spcPts val="600"/>
              </a:spcBef>
              <a:spcAft>
                <a:spcPts val="600"/>
              </a:spcAft>
              <a:buFont typeface="Arial" panose="020B0604020202020204" pitchFamily="34" charset="0"/>
              <a:buChar char="•"/>
            </a:pPr>
            <a:endParaRPr lang="tr-TR" sz="2000" dirty="0">
              <a:ln w="0"/>
              <a:latin typeface="Arial" panose="020B0604020202020204" pitchFamily="34" charset="0"/>
              <a:cs typeface="Arial" panose="020B0604020202020204" pitchFamily="34" charset="0"/>
            </a:endParaRPr>
          </a:p>
          <a:p>
            <a:pPr marL="342900" lvl="0" indent="-342900" algn="just">
              <a:lnSpc>
                <a:spcPct val="110000"/>
              </a:lnSpc>
              <a:spcBef>
                <a:spcPts val="600"/>
              </a:spcBef>
              <a:spcAft>
                <a:spcPts val="600"/>
              </a:spcAft>
              <a:buFont typeface="Arial" panose="020B0604020202020204" pitchFamily="34" charset="0"/>
              <a:buChar char="•"/>
            </a:pPr>
            <a:r>
              <a:rPr lang="tr-TR" sz="2000" dirty="0">
                <a:ln w="0"/>
                <a:latin typeface="Arial" panose="020B0604020202020204" pitchFamily="34" charset="0"/>
                <a:cs typeface="Arial" panose="020B0604020202020204" pitchFamily="34" charset="0"/>
              </a:rPr>
              <a:t>Öğrenci Bilgi Sistemi (OBS) üzerinde de ders programlarınız yer almaktadır.</a:t>
            </a:r>
          </a:p>
          <a:p>
            <a:pPr marL="342900" marR="0" lvl="0" indent="-342900" algn="just" defTabSz="584200" rtl="0" eaLnBrk="1" fontAlgn="auto" latinLnBrk="0" hangingPunct="0">
              <a:lnSpc>
                <a:spcPct val="110000"/>
              </a:lnSpc>
              <a:spcBef>
                <a:spcPts val="600"/>
              </a:spcBef>
              <a:spcAft>
                <a:spcPts val="600"/>
              </a:spcAft>
              <a:buClrTx/>
              <a:buSzTx/>
              <a:buFont typeface="Arial" panose="020B0604020202020204" pitchFamily="34" charset="0"/>
              <a:buChar char="•"/>
              <a:tabLst/>
              <a:defRPr/>
            </a:pPr>
            <a:endParaRPr kumimoji="0" lang="tr-TR" sz="2000" b="0" i="0" u="none" strike="noStrike" kern="0" cap="none" spc="0" normalizeH="0" baseline="0" noProof="0" dirty="0">
              <a:ln w="0"/>
              <a:solidFill>
                <a:srgbClr val="000000"/>
              </a:solidFill>
              <a:uLnTx/>
              <a:uFillTx/>
              <a:latin typeface="Arial" panose="020B0604020202020204" pitchFamily="34" charset="0"/>
              <a:cs typeface="Arial" panose="020B0604020202020204" pitchFamily="34" charset="0"/>
              <a:sym typeface="Helvetica Light"/>
            </a:endParaRPr>
          </a:p>
        </p:txBody>
      </p:sp>
    </p:spTree>
    <p:extLst>
      <p:ext uri="{BB962C8B-B14F-4D97-AF65-F5344CB8AC3E}">
        <p14:creationId xmlns:p14="http://schemas.microsoft.com/office/powerpoint/2010/main" val="2275092229"/>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Not Sistemi"/>
          <p:cNvSpPr txBox="1"/>
          <p:nvPr/>
        </p:nvSpPr>
        <p:spPr>
          <a:xfrm>
            <a:off x="10013953" y="302443"/>
            <a:ext cx="2383666" cy="487313"/>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r">
              <a:defRPr sz="2500" b="1">
                <a:solidFill>
                  <a:srgbClr val="FFFFFF"/>
                </a:solidFill>
                <a:latin typeface="Arial"/>
                <a:ea typeface="Arial"/>
                <a:cs typeface="Arial"/>
                <a:sym typeface="Arial"/>
              </a:defRPr>
            </a:lvl1pPr>
          </a:lstStyle>
          <a:p>
            <a:pPr lvl="0"/>
            <a:r>
              <a:rPr lang="tr-TR"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Belge Talepleri</a:t>
            </a:r>
            <a:endParaRPr kumimoji="0" sz="25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3" name="Yuvarlatılmış Dikdörtgen 2"/>
          <p:cNvSpPr/>
          <p:nvPr/>
        </p:nvSpPr>
        <p:spPr>
          <a:xfrm>
            <a:off x="4020206" y="2207615"/>
            <a:ext cx="4477407" cy="522129"/>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tr-TR" sz="2400" b="1" i="0" u="none" strike="noStrike" cap="none" spc="0" normalizeH="0" baseline="0" dirty="0">
                <a:ln>
                  <a:noFill/>
                </a:ln>
                <a:solidFill>
                  <a:schemeClr val="tx1"/>
                </a:solidFill>
                <a:effectLst/>
                <a:uFillTx/>
                <a:latin typeface="Arial" panose="020B0604020202020204" pitchFamily="34" charset="0"/>
                <a:cs typeface="Arial" panose="020B0604020202020204" pitchFamily="34" charset="0"/>
                <a:sym typeface="Helvetica Light"/>
              </a:rPr>
              <a:t>BELGE TALEP ETME</a:t>
            </a:r>
          </a:p>
        </p:txBody>
      </p:sp>
      <p:sp>
        <p:nvSpPr>
          <p:cNvPr id="5" name="Yuvarlatılmış Dikdörtgen 4"/>
          <p:cNvSpPr/>
          <p:nvPr/>
        </p:nvSpPr>
        <p:spPr>
          <a:xfrm>
            <a:off x="3042745" y="3845555"/>
            <a:ext cx="7328806" cy="522129"/>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r>
              <a:rPr lang="tr-TR" sz="24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Öğrenci Bilgi Sisteminde Kullanıcı İşlemleri Sekmesi </a:t>
            </a:r>
            <a:endParaRPr kumimoji="0" lang="tr-TR" sz="2400" b="1" i="0" u="none" strike="noStrike" cap="none" spc="0" normalizeH="0" baseline="0" dirty="0">
              <a:ln>
                <a:noFill/>
              </a:ln>
              <a:solidFill>
                <a:schemeClr val="tx1"/>
              </a:solidFill>
              <a:effectLst/>
              <a:uFillTx/>
              <a:latin typeface="+mn-lt"/>
              <a:ea typeface="+mn-ea"/>
              <a:cs typeface="+mn-cs"/>
              <a:sym typeface="Helvetica Light"/>
            </a:endParaRPr>
          </a:p>
        </p:txBody>
      </p:sp>
      <p:sp>
        <p:nvSpPr>
          <p:cNvPr id="6" name="Yuvarlatılmış Dikdörtgen 5"/>
          <p:cNvSpPr/>
          <p:nvPr/>
        </p:nvSpPr>
        <p:spPr>
          <a:xfrm>
            <a:off x="2093317" y="5840026"/>
            <a:ext cx="9112469" cy="2102136"/>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lvl="0" algn="just">
              <a:lnSpc>
                <a:spcPct val="110000"/>
              </a:lnSpc>
              <a:spcBef>
                <a:spcPts val="600"/>
              </a:spcBef>
              <a:spcAft>
                <a:spcPts val="600"/>
              </a:spcAft>
            </a:pPr>
            <a:r>
              <a:rPr lang="tr-TR" sz="22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Belge Talebi Sekmesi tıklanarak gerekli içerikler doldurularak belge talebi gönderilir.</a:t>
            </a:r>
          </a:p>
          <a:p>
            <a:pPr lvl="0" algn="just">
              <a:lnSpc>
                <a:spcPct val="110000"/>
              </a:lnSpc>
              <a:spcBef>
                <a:spcPts val="600"/>
              </a:spcBef>
              <a:spcAft>
                <a:spcPts val="600"/>
              </a:spcAft>
            </a:pPr>
            <a:r>
              <a:rPr lang="tr-TR" sz="22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Ve aynı gün içinde sistemden durumunu gösterir çıktıyı alınabilmektedir.</a:t>
            </a:r>
            <a:endParaRPr kumimoji="0" lang="tr-TR" sz="2200" b="1" i="0" u="none" strike="noStrike" cap="none" spc="0" normalizeH="0" baseline="0" dirty="0">
              <a:ln>
                <a:noFill/>
              </a:ln>
              <a:solidFill>
                <a:schemeClr val="tx1"/>
              </a:solidFill>
              <a:effectLst/>
              <a:uFillTx/>
              <a:latin typeface="+mn-lt"/>
              <a:ea typeface="+mn-ea"/>
              <a:cs typeface="+mn-cs"/>
              <a:sym typeface="Helvetica Light"/>
            </a:endParaRPr>
          </a:p>
        </p:txBody>
      </p:sp>
      <p:sp>
        <p:nvSpPr>
          <p:cNvPr id="4" name="Aşağı Ok 3"/>
          <p:cNvSpPr/>
          <p:nvPr/>
        </p:nvSpPr>
        <p:spPr>
          <a:xfrm>
            <a:off x="6016593" y="2798445"/>
            <a:ext cx="484632" cy="978408"/>
          </a:xfrm>
          <a:prstGeom prst="downArrow">
            <a:avLst/>
          </a:prstGeom>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tr-TR" sz="2400" b="0" i="0" u="none" strike="noStrike" cap="none" spc="0" normalizeH="0" baseline="0">
              <a:ln>
                <a:noFill/>
              </a:ln>
              <a:solidFill>
                <a:srgbClr val="FFFFFF"/>
              </a:solidFill>
              <a:effectLst/>
              <a:uFillTx/>
              <a:latin typeface="+mn-lt"/>
              <a:ea typeface="+mn-ea"/>
              <a:cs typeface="+mn-cs"/>
              <a:sym typeface="Helvetica Light"/>
            </a:endParaRPr>
          </a:p>
        </p:txBody>
      </p:sp>
      <p:sp>
        <p:nvSpPr>
          <p:cNvPr id="8" name="Aşağı Ok 7"/>
          <p:cNvSpPr/>
          <p:nvPr/>
        </p:nvSpPr>
        <p:spPr>
          <a:xfrm>
            <a:off x="6016593" y="4577194"/>
            <a:ext cx="484632" cy="978408"/>
          </a:xfrm>
          <a:prstGeom prst="downArrow">
            <a:avLst/>
          </a:prstGeom>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tr-TR" sz="2400" b="0" i="0" u="none" strike="noStrike" cap="none" spc="0" normalizeH="0" baseline="0">
              <a:ln>
                <a:noFill/>
              </a:ln>
              <a:solidFill>
                <a:srgbClr val="FFFFFF"/>
              </a:solidFill>
              <a:effectLst/>
              <a:uFillTx/>
              <a:latin typeface="+mn-lt"/>
              <a:ea typeface="+mn-ea"/>
              <a:cs typeface="+mn-cs"/>
              <a:sym typeface="Helvetica Light"/>
            </a:endParaRPr>
          </a:p>
        </p:txBody>
      </p:sp>
    </p:spTree>
    <p:extLst>
      <p:ext uri="{BB962C8B-B14F-4D97-AF65-F5344CB8AC3E}">
        <p14:creationId xmlns:p14="http://schemas.microsoft.com/office/powerpoint/2010/main" val="228119824"/>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529255" y="2281196"/>
            <a:ext cx="10121462" cy="3785652"/>
          </a:xfrm>
          <a:prstGeom prst="rect">
            <a:avLst/>
          </a:prstGeom>
        </p:spPr>
        <p:txBody>
          <a:bodyPr wrap="square">
            <a:spAutoFit/>
          </a:bodyPr>
          <a:lstStyle/>
          <a:p>
            <a:endParaRPr lang="tr-TR" sz="2400" b="1" dirty="0">
              <a:latin typeface="Arial" panose="020B0604020202020204" pitchFamily="34" charset="0"/>
              <a:cs typeface="Arial" panose="020B0604020202020204" pitchFamily="34" charset="0"/>
            </a:endParaRPr>
          </a:p>
          <a:p>
            <a:r>
              <a:rPr lang="tr-TR" sz="2400" b="1" dirty="0">
                <a:latin typeface="Arial" panose="020B0604020202020204" pitchFamily="34" charset="0"/>
                <a:cs typeface="Arial" panose="020B0604020202020204" pitchFamily="34" charset="0"/>
              </a:rPr>
              <a:t>Danışman ve Derslerin Öğretim Üyeleri ile İletişim</a:t>
            </a:r>
          </a:p>
          <a:p>
            <a:endParaRPr lang="tr-TR" sz="2400" b="1" dirty="0">
              <a:latin typeface="Arial" panose="020B0604020202020204" pitchFamily="34" charset="0"/>
              <a:cs typeface="Arial" panose="020B0604020202020204" pitchFamily="34" charset="0"/>
            </a:endParaRPr>
          </a:p>
          <a:p>
            <a:endParaRPr lang="tr-TR" sz="2400"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tr-TR" sz="2400" dirty="0">
                <a:latin typeface="Arial" panose="020B0604020202020204" pitchFamily="34" charset="0"/>
                <a:cs typeface="Arial" panose="020B0604020202020204" pitchFamily="34" charset="0"/>
              </a:rPr>
              <a:t>OBS Sistemi Mesajlar sekmesi</a:t>
            </a:r>
          </a:p>
          <a:p>
            <a:pPr marL="342900" indent="-342900" algn="l">
              <a:buFont typeface="Arial" panose="020B0604020202020204" pitchFamily="34" charset="0"/>
              <a:buChar char="•"/>
            </a:pPr>
            <a:endParaRPr lang="tr-TR" sz="2400"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tr-TR" sz="2400"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tr-TR" sz="2400" dirty="0">
                <a:latin typeface="Arial" panose="020B0604020202020204" pitchFamily="34" charset="0"/>
                <a:cs typeface="Arial" panose="020B0604020202020204" pitchFamily="34" charset="0"/>
              </a:rPr>
              <a:t>E-Mail adresleri </a:t>
            </a:r>
          </a:p>
          <a:p>
            <a:br>
              <a:rPr lang="tr-TR" sz="2400" dirty="0">
                <a:latin typeface="Arial" panose="020B0604020202020204" pitchFamily="34" charset="0"/>
                <a:cs typeface="Arial" panose="020B0604020202020204" pitchFamily="34" charset="0"/>
              </a:rPr>
            </a:br>
            <a:endParaRPr lang="tr-T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357400"/>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Not Sistemi"/>
          <p:cNvSpPr txBox="1"/>
          <p:nvPr/>
        </p:nvSpPr>
        <p:spPr>
          <a:xfrm>
            <a:off x="9919376" y="302443"/>
            <a:ext cx="2478243" cy="487313"/>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r">
              <a:defRPr sz="2500" b="1">
                <a:solidFill>
                  <a:srgbClr val="FFFFFF"/>
                </a:solidFill>
                <a:latin typeface="Arial"/>
                <a:ea typeface="Arial"/>
                <a:cs typeface="Arial"/>
                <a:sym typeface="Arial"/>
              </a:defRPr>
            </a:lvl1pPr>
          </a:lstStyle>
          <a:p>
            <a:pPr lvl="0"/>
            <a:r>
              <a:rPr lang="tr-TR"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İletişim Bilgileri</a:t>
            </a:r>
            <a:endParaRPr kumimoji="0" sz="25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2" name="Dikdörtgen 1"/>
          <p:cNvSpPr/>
          <p:nvPr/>
        </p:nvSpPr>
        <p:spPr>
          <a:xfrm>
            <a:off x="1402915" y="2591900"/>
            <a:ext cx="10484285" cy="5667642"/>
          </a:xfrm>
          <a:prstGeom prst="rect">
            <a:avLst/>
          </a:prstGeom>
        </p:spPr>
        <p:txBody>
          <a:bodyPr wrap="square">
            <a:spAutoFit/>
          </a:bodyPr>
          <a:lstStyle/>
          <a:p>
            <a:pPr marL="342900" marR="0" lvl="0" indent="-342900" algn="just" defTabSz="584200" rtl="0" eaLnBrk="1" fontAlgn="auto" latinLnBrk="0" hangingPunct="0">
              <a:lnSpc>
                <a:spcPct val="110000"/>
              </a:lnSpc>
              <a:spcBef>
                <a:spcPts val="600"/>
              </a:spcBef>
              <a:spcAft>
                <a:spcPts val="600"/>
              </a:spcAft>
              <a:buClrTx/>
              <a:buSzTx/>
              <a:buFont typeface="Arial" panose="020B0604020202020204" pitchFamily="34" charset="0"/>
              <a:buChar char="•"/>
              <a:tabLst/>
              <a:defRPr/>
            </a:pPr>
            <a:endParaRPr kumimoji="0" lang="tr-TR" sz="2000" b="0" i="0" u="none" strike="noStrike" kern="0" cap="none" spc="0" normalizeH="0" baseline="0" noProof="0" dirty="0">
              <a:ln w="0"/>
              <a:solidFill>
                <a:srgbClr val="000000"/>
              </a:solidFill>
              <a:uLnTx/>
              <a:uFillTx/>
              <a:latin typeface="Arial" panose="020B0604020202020204" pitchFamily="34" charset="0"/>
              <a:cs typeface="Arial" panose="020B0604020202020204" pitchFamily="34" charset="0"/>
              <a:sym typeface="Helvetica Light"/>
            </a:endParaRPr>
          </a:p>
          <a:p>
            <a:pPr marL="342900" lvl="0" indent="-342900" algn="just">
              <a:lnSpc>
                <a:spcPct val="110000"/>
              </a:lnSpc>
              <a:spcBef>
                <a:spcPts val="600"/>
              </a:spcBef>
              <a:spcAft>
                <a:spcPts val="600"/>
              </a:spcAft>
              <a:buFont typeface="Arial" panose="020B0604020202020204" pitchFamily="34" charset="0"/>
              <a:buChar char="•"/>
            </a:pPr>
            <a:r>
              <a:rPr lang="tr-TR" sz="2000" b="1" dirty="0">
                <a:ln w="0"/>
                <a:latin typeface="Arial" panose="020B0604020202020204" pitchFamily="34" charset="0"/>
                <a:cs typeface="Arial" panose="020B0604020202020204" pitchFamily="34" charset="0"/>
              </a:rPr>
              <a:t>Adres: </a:t>
            </a:r>
            <a:r>
              <a:rPr lang="tr-TR" sz="2000" dirty="0">
                <a:solidFill>
                  <a:srgbClr val="333333"/>
                </a:solidFill>
                <a:latin typeface="Arial" panose="020B0604020202020204" pitchFamily="34" charset="0"/>
                <a:cs typeface="Arial" panose="020B0604020202020204" pitchFamily="34" charset="0"/>
              </a:rPr>
              <a:t>Bandırma </a:t>
            </a:r>
            <a:r>
              <a:rPr lang="tr-TR" sz="2000" dirty="0" err="1">
                <a:solidFill>
                  <a:srgbClr val="333333"/>
                </a:solidFill>
                <a:latin typeface="Arial" panose="020B0604020202020204" pitchFamily="34" charset="0"/>
                <a:cs typeface="Arial" panose="020B0604020202020204" pitchFamily="34" charset="0"/>
              </a:rPr>
              <a:t>Onyedi</a:t>
            </a:r>
            <a:r>
              <a:rPr lang="tr-TR" sz="2000" dirty="0">
                <a:solidFill>
                  <a:srgbClr val="333333"/>
                </a:solidFill>
                <a:latin typeface="Arial" panose="020B0604020202020204" pitchFamily="34" charset="0"/>
                <a:cs typeface="Arial" panose="020B0604020202020204" pitchFamily="34" charset="0"/>
              </a:rPr>
              <a:t> Eylül Üniversitesi Merkez Yerleşkesi 10200 Bandırma / Balıkesir</a:t>
            </a:r>
            <a:endParaRPr lang="tr-TR" sz="2000" dirty="0">
              <a:ln w="0"/>
              <a:latin typeface="Arial" panose="020B0604020202020204" pitchFamily="34" charset="0"/>
              <a:cs typeface="Arial" panose="020B0604020202020204" pitchFamily="34" charset="0"/>
            </a:endParaRPr>
          </a:p>
          <a:p>
            <a:pPr marL="342900" lvl="0" indent="-342900" algn="just">
              <a:lnSpc>
                <a:spcPct val="110000"/>
              </a:lnSpc>
              <a:spcBef>
                <a:spcPts val="600"/>
              </a:spcBef>
              <a:spcAft>
                <a:spcPts val="600"/>
              </a:spcAft>
              <a:buFont typeface="Arial" panose="020B0604020202020204" pitchFamily="34" charset="0"/>
              <a:buChar char="•"/>
            </a:pPr>
            <a:r>
              <a:rPr lang="tr-TR" sz="2000" b="1" dirty="0">
                <a:ln w="0"/>
                <a:latin typeface="Arial" panose="020B0604020202020204" pitchFamily="34" charset="0"/>
                <a:cs typeface="Arial" panose="020B0604020202020204" pitchFamily="34" charset="0"/>
              </a:rPr>
              <a:t>Telefon: </a:t>
            </a:r>
            <a:r>
              <a:rPr lang="tr-TR" sz="2000" dirty="0">
                <a:ln w="0"/>
                <a:latin typeface="Arial" panose="020B0604020202020204" pitchFamily="34" charset="0"/>
                <a:cs typeface="Arial" panose="020B0604020202020204" pitchFamily="34" charset="0"/>
              </a:rPr>
              <a:t>0266 717 01 17 – 0266 606 49 04</a:t>
            </a:r>
          </a:p>
          <a:p>
            <a:pPr marL="342900" lvl="0" indent="-342900" algn="just">
              <a:lnSpc>
                <a:spcPct val="110000"/>
              </a:lnSpc>
              <a:spcBef>
                <a:spcPts val="600"/>
              </a:spcBef>
              <a:spcAft>
                <a:spcPts val="600"/>
              </a:spcAft>
              <a:buFont typeface="Arial" panose="020B0604020202020204" pitchFamily="34" charset="0"/>
              <a:buChar char="•"/>
            </a:pPr>
            <a:endParaRPr lang="tr-TR" sz="2000" dirty="0">
              <a:ln w="0"/>
              <a:latin typeface="Arial" panose="020B0604020202020204" pitchFamily="34" charset="0"/>
              <a:cs typeface="Arial" panose="020B0604020202020204" pitchFamily="34" charset="0"/>
            </a:endParaRPr>
          </a:p>
          <a:p>
            <a:pPr marL="342900" lvl="0" indent="-342900" algn="just">
              <a:lnSpc>
                <a:spcPct val="110000"/>
              </a:lnSpc>
              <a:spcBef>
                <a:spcPts val="600"/>
              </a:spcBef>
              <a:spcAft>
                <a:spcPts val="600"/>
              </a:spcAft>
              <a:buFont typeface="Arial" panose="020B0604020202020204" pitchFamily="34" charset="0"/>
              <a:buChar char="•"/>
            </a:pPr>
            <a:r>
              <a:rPr lang="tr-TR" sz="2000" b="1" dirty="0" err="1">
                <a:ln w="0"/>
                <a:latin typeface="Arial" panose="020B0604020202020204" pitchFamily="34" charset="0"/>
                <a:cs typeface="Arial" panose="020B0604020202020204" pitchFamily="34" charset="0"/>
              </a:rPr>
              <a:t>Fax</a:t>
            </a:r>
            <a:r>
              <a:rPr lang="tr-TR" sz="2000" b="1" dirty="0">
                <a:ln w="0"/>
                <a:latin typeface="Arial" panose="020B0604020202020204" pitchFamily="34" charset="0"/>
                <a:cs typeface="Arial" panose="020B0604020202020204" pitchFamily="34" charset="0"/>
              </a:rPr>
              <a:t>: </a:t>
            </a:r>
            <a:r>
              <a:rPr lang="tr-TR" sz="2000" dirty="0">
                <a:ln w="0"/>
                <a:latin typeface="Arial" panose="020B0604020202020204" pitchFamily="34" charset="0"/>
                <a:cs typeface="Arial" panose="020B0604020202020204" pitchFamily="34" charset="0"/>
              </a:rPr>
              <a:t>0266 606 08 89</a:t>
            </a:r>
          </a:p>
          <a:p>
            <a:pPr lvl="0" algn="just">
              <a:lnSpc>
                <a:spcPct val="110000"/>
              </a:lnSpc>
              <a:spcBef>
                <a:spcPts val="600"/>
              </a:spcBef>
              <a:spcAft>
                <a:spcPts val="600"/>
              </a:spcAft>
            </a:pPr>
            <a:endParaRPr lang="tr-TR" sz="2000" dirty="0">
              <a:ln w="0"/>
              <a:latin typeface="Arial" panose="020B0604020202020204" pitchFamily="34" charset="0"/>
              <a:cs typeface="Arial" panose="020B0604020202020204" pitchFamily="34" charset="0"/>
            </a:endParaRPr>
          </a:p>
          <a:p>
            <a:pPr marL="342900" lvl="0" indent="-342900" algn="just">
              <a:lnSpc>
                <a:spcPct val="110000"/>
              </a:lnSpc>
              <a:spcBef>
                <a:spcPts val="600"/>
              </a:spcBef>
              <a:spcAft>
                <a:spcPts val="600"/>
              </a:spcAft>
              <a:buFont typeface="Arial" panose="020B0604020202020204" pitchFamily="34" charset="0"/>
              <a:buChar char="•"/>
            </a:pPr>
            <a:r>
              <a:rPr lang="tr-TR" sz="2000" b="1" dirty="0">
                <a:ln w="0"/>
                <a:latin typeface="Arial" panose="020B0604020202020204" pitchFamily="34" charset="0"/>
                <a:cs typeface="Arial" panose="020B0604020202020204" pitchFamily="34" charset="0"/>
              </a:rPr>
              <a:t>Web Sayfası: </a:t>
            </a:r>
            <a:r>
              <a:rPr lang="tr-TR" sz="2000" dirty="0">
                <a:ln w="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https://sabe.bandirma.edu.tr/sabe</a:t>
            </a:r>
            <a:endParaRPr lang="tr-TR" sz="2000" dirty="0">
              <a:ln w="0"/>
              <a:latin typeface="Arial" panose="020B0604020202020204" pitchFamily="34" charset="0"/>
              <a:cs typeface="Arial" panose="020B0604020202020204" pitchFamily="34" charset="0"/>
            </a:endParaRPr>
          </a:p>
          <a:p>
            <a:pPr marL="342900" lvl="0" indent="-342900" algn="just">
              <a:lnSpc>
                <a:spcPct val="110000"/>
              </a:lnSpc>
              <a:spcBef>
                <a:spcPts val="600"/>
              </a:spcBef>
              <a:spcAft>
                <a:spcPts val="600"/>
              </a:spcAft>
              <a:buFont typeface="Arial" panose="020B0604020202020204" pitchFamily="34" charset="0"/>
              <a:buChar char="•"/>
            </a:pPr>
            <a:endParaRPr lang="tr-TR" sz="2000" dirty="0">
              <a:ln w="0"/>
              <a:latin typeface="Arial" panose="020B0604020202020204" pitchFamily="34" charset="0"/>
              <a:cs typeface="Arial" panose="020B0604020202020204" pitchFamily="34" charset="0"/>
            </a:endParaRPr>
          </a:p>
          <a:p>
            <a:pPr marL="342900" lvl="0" indent="-342900" algn="just">
              <a:lnSpc>
                <a:spcPct val="110000"/>
              </a:lnSpc>
              <a:spcBef>
                <a:spcPts val="600"/>
              </a:spcBef>
              <a:spcAft>
                <a:spcPts val="600"/>
              </a:spcAft>
              <a:buFont typeface="Arial" panose="020B0604020202020204" pitchFamily="34" charset="0"/>
              <a:buChar char="•"/>
            </a:pPr>
            <a:r>
              <a:rPr lang="tr-TR" sz="2000" b="1" dirty="0">
                <a:ln w="0"/>
                <a:latin typeface="Arial" panose="020B0604020202020204" pitchFamily="34" charset="0"/>
                <a:cs typeface="Arial" panose="020B0604020202020204" pitchFamily="34" charset="0"/>
              </a:rPr>
              <a:t>E-mail: </a:t>
            </a:r>
            <a:r>
              <a:rPr lang="tr-TR" sz="2000" dirty="0">
                <a:ln w="0"/>
                <a:latin typeface="Arial" panose="020B0604020202020204" pitchFamily="34" charset="0"/>
                <a:cs typeface="Arial" panose="020B0604020202020204" pitchFamily="34" charset="0"/>
              </a:rPr>
              <a:t>saglikens@bandirma.edu.tr</a:t>
            </a:r>
          </a:p>
          <a:p>
            <a:pPr lvl="0" algn="just">
              <a:lnSpc>
                <a:spcPct val="110000"/>
              </a:lnSpc>
              <a:spcBef>
                <a:spcPts val="600"/>
              </a:spcBef>
              <a:spcAft>
                <a:spcPts val="600"/>
              </a:spcAft>
            </a:pPr>
            <a:r>
              <a:rPr lang="tr-TR" sz="2000" dirty="0">
                <a:ln w="0"/>
                <a:latin typeface="Arial" panose="020B0604020202020204" pitchFamily="34" charset="0"/>
                <a:cs typeface="Arial" panose="020B0604020202020204" pitchFamily="34" charset="0"/>
              </a:rPr>
              <a:t> </a:t>
            </a:r>
          </a:p>
          <a:p>
            <a:pPr marL="342900" marR="0" lvl="0" indent="-342900" algn="just" defTabSz="584200" rtl="0" eaLnBrk="1" fontAlgn="auto" latinLnBrk="0" hangingPunct="0">
              <a:lnSpc>
                <a:spcPct val="110000"/>
              </a:lnSpc>
              <a:spcBef>
                <a:spcPts val="600"/>
              </a:spcBef>
              <a:spcAft>
                <a:spcPts val="600"/>
              </a:spcAft>
              <a:buClrTx/>
              <a:buSzTx/>
              <a:buFont typeface="Arial" panose="020B0604020202020204" pitchFamily="34" charset="0"/>
              <a:buChar char="•"/>
              <a:tabLst/>
              <a:defRPr/>
            </a:pPr>
            <a:endParaRPr kumimoji="0" lang="tr-TR" sz="2000" b="0" i="0" u="none" strike="noStrike" kern="0" cap="none" spc="0" normalizeH="0" baseline="0" noProof="0" dirty="0">
              <a:ln w="0"/>
              <a:solidFill>
                <a:srgbClr val="000000"/>
              </a:solidFill>
              <a:uLnTx/>
              <a:uFillTx/>
              <a:latin typeface="Arial" panose="020B0604020202020204" pitchFamily="34" charset="0"/>
              <a:cs typeface="Arial" panose="020B0604020202020204" pitchFamily="34" charset="0"/>
              <a:sym typeface="Helvetica Light"/>
            </a:endParaRPr>
          </a:p>
        </p:txBody>
      </p:sp>
    </p:spTree>
    <p:extLst>
      <p:ext uri="{BB962C8B-B14F-4D97-AF65-F5344CB8AC3E}">
        <p14:creationId xmlns:p14="http://schemas.microsoft.com/office/powerpoint/2010/main" val="1698348312"/>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Not Sistemi"/>
          <p:cNvSpPr txBox="1"/>
          <p:nvPr/>
        </p:nvSpPr>
        <p:spPr>
          <a:xfrm>
            <a:off x="12294963" y="302443"/>
            <a:ext cx="102656" cy="487313"/>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r">
              <a:defRPr sz="2500" b="1">
                <a:solidFill>
                  <a:srgbClr val="FFFFFF"/>
                </a:solidFill>
                <a:latin typeface="Arial"/>
                <a:ea typeface="Arial"/>
                <a:cs typeface="Arial"/>
                <a:sym typeface="Arial"/>
              </a:defRPr>
            </a:lvl1pPr>
          </a:lstStyle>
          <a:p>
            <a:pPr marL="0" marR="0" lvl="0" indent="0" algn="r" defTabSz="584200" rtl="0" eaLnBrk="1" fontAlgn="auto" latinLnBrk="0" hangingPunct="0">
              <a:lnSpc>
                <a:spcPct val="100000"/>
              </a:lnSpc>
              <a:spcBef>
                <a:spcPts val="0"/>
              </a:spcBef>
              <a:spcAft>
                <a:spcPts val="0"/>
              </a:spcAft>
              <a:buClrTx/>
              <a:buSzTx/>
              <a:buFontTx/>
              <a:buNone/>
              <a:tabLst/>
              <a:defRPr/>
            </a:pPr>
            <a:endParaRPr kumimoji="0" sz="25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2" name="Dikdörtgen 1"/>
          <p:cNvSpPr/>
          <p:nvPr/>
        </p:nvSpPr>
        <p:spPr>
          <a:xfrm>
            <a:off x="1402915" y="5083309"/>
            <a:ext cx="10484285" cy="3327065"/>
          </a:xfrm>
          <a:prstGeom prst="rect">
            <a:avLst/>
          </a:prstGeom>
        </p:spPr>
        <p:txBody>
          <a:bodyPr wrap="square">
            <a:spAutoFit/>
          </a:bodyPr>
          <a:lstStyle/>
          <a:p>
            <a:pPr marL="342900" marR="0" lvl="0" indent="-342900" algn="l" defTabSz="584200" rtl="0" eaLnBrk="1" fontAlgn="auto" latinLnBrk="0" hangingPunct="0">
              <a:lnSpc>
                <a:spcPct val="110000"/>
              </a:lnSpc>
              <a:spcBef>
                <a:spcPts val="600"/>
              </a:spcBef>
              <a:spcAft>
                <a:spcPts val="600"/>
              </a:spcAft>
              <a:buClrTx/>
              <a:buSzTx/>
              <a:buFont typeface="Arial" panose="020B0604020202020204" pitchFamily="34" charset="0"/>
              <a:buChar char="•"/>
              <a:tabLst/>
              <a:defRPr/>
            </a:pPr>
            <a:endParaRPr kumimoji="0" lang="tr-TR" sz="2000" b="0" i="0" u="none" strike="noStrike" kern="0" cap="none" spc="0" normalizeH="0" baseline="0" noProof="0" dirty="0">
              <a:ln w="0"/>
              <a:solidFill>
                <a:srgbClr val="000000"/>
              </a:solidFill>
              <a:effectLst>
                <a:outerShdw blurRad="38100" dist="19050" dir="2700000" algn="tl" rotWithShape="0">
                  <a:srgbClr val="000000">
                    <a:alpha val="40000"/>
                  </a:srgbClr>
                </a:outerShdw>
              </a:effectLst>
              <a:uLnTx/>
              <a:uFillTx/>
              <a:latin typeface="Arial" panose="020B0604020202020204" pitchFamily="34" charset="0"/>
              <a:cs typeface="Arial" panose="020B0604020202020204" pitchFamily="34" charset="0"/>
              <a:sym typeface="Helvetica Light"/>
            </a:endParaRPr>
          </a:p>
          <a:p>
            <a:pPr lvl="0" algn="l">
              <a:lnSpc>
                <a:spcPct val="110000"/>
              </a:lnSpc>
              <a:spcBef>
                <a:spcPts val="600"/>
              </a:spcBef>
              <a:spcAft>
                <a:spcPts val="600"/>
              </a:spcAft>
            </a:pPr>
            <a:r>
              <a:rPr lang="tr-TR" sz="5400" b="1" dirty="0">
                <a:ln w="0"/>
                <a:solidFill>
                  <a:schemeClr val="accent1">
                    <a:lumMod val="75000"/>
                  </a:schemeClr>
                </a:solidFill>
                <a:effectLst>
                  <a:outerShdw blurRad="38100" dist="19050" dir="2700000" algn="tl" rotWithShape="0">
                    <a:srgbClr val="000000">
                      <a:alpha val="40000"/>
                    </a:srgbClr>
                  </a:outerShdw>
                </a:effectLst>
                <a:latin typeface="Monotype Corsiva" panose="03010101010201010101" pitchFamily="66" charset="0"/>
                <a:cs typeface="Arial" panose="020B0604020202020204" pitchFamily="34" charset="0"/>
              </a:rPr>
              <a:t>ENSTİTÜMÜZÜ TERCİH ETTİĞİNİZ İÇİN TEŞEKKÜR EDERİZ.</a:t>
            </a:r>
            <a:endParaRPr kumimoji="0" lang="tr-TR" sz="5400" b="0" i="0" u="none" strike="noStrike" kern="0" cap="none" spc="0" normalizeH="0" baseline="0" noProof="0" dirty="0">
              <a:ln w="0"/>
              <a:solidFill>
                <a:schemeClr val="accent1">
                  <a:lumMod val="75000"/>
                </a:schemeClr>
              </a:solidFill>
              <a:effectLst>
                <a:outerShdw blurRad="38100" dist="19050" dir="2700000" algn="tl" rotWithShape="0">
                  <a:srgbClr val="000000">
                    <a:alpha val="40000"/>
                  </a:srgbClr>
                </a:outerShdw>
              </a:effectLst>
              <a:uLnTx/>
              <a:uFillTx/>
              <a:latin typeface="Monotype Corsiva" panose="03010101010201010101" pitchFamily="66" charset="0"/>
              <a:cs typeface="Arial" panose="020B0604020202020204" pitchFamily="34" charset="0"/>
              <a:sym typeface="Helvetica Light"/>
            </a:endParaRPr>
          </a:p>
        </p:txBody>
      </p:sp>
    </p:spTree>
    <p:extLst>
      <p:ext uri="{BB962C8B-B14F-4D97-AF65-F5344CB8AC3E}">
        <p14:creationId xmlns:p14="http://schemas.microsoft.com/office/powerpoint/2010/main" val="186863713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arihçe"/>
          <p:cNvSpPr txBox="1"/>
          <p:nvPr/>
        </p:nvSpPr>
        <p:spPr>
          <a:xfrm>
            <a:off x="8724206" y="475865"/>
            <a:ext cx="3664466" cy="487313"/>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r">
              <a:defRPr sz="2500" b="1">
                <a:solidFill>
                  <a:srgbClr val="FFFFFF"/>
                </a:solidFill>
                <a:latin typeface="Arial"/>
                <a:ea typeface="Arial"/>
                <a:cs typeface="Arial"/>
                <a:sym typeface="Arial"/>
              </a:defRPr>
            </a:lvl1pPr>
          </a:lstStyle>
          <a:p>
            <a:r>
              <a:rPr lang="tr-TR"/>
              <a:t>ENSTİTÜ YÖNETİMİMİZ</a:t>
            </a:r>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1289" y="2359357"/>
            <a:ext cx="1667536" cy="1965106"/>
          </a:xfrm>
          <a:prstGeom prst="rect">
            <a:avLst/>
          </a:prstGeom>
          <a:ln>
            <a:noFill/>
          </a:ln>
          <a:effectLst>
            <a:softEdge rad="112500"/>
          </a:effectLst>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2655" y="3796878"/>
            <a:ext cx="1718965" cy="2116979"/>
          </a:xfrm>
          <a:prstGeom prst="rect">
            <a:avLst/>
          </a:prstGeom>
          <a:ln>
            <a:noFill/>
          </a:ln>
          <a:effectLst>
            <a:softEdge rad="112500"/>
          </a:effectLst>
        </p:spPr>
      </p:pic>
      <p:pic>
        <p:nvPicPr>
          <p:cNvPr id="6" name="Picture 2" descr="KEVSER TARI SELÇU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58494" y="3999179"/>
            <a:ext cx="1497945" cy="191467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Unvan 1"/>
          <p:cNvSpPr txBox="1">
            <a:spLocks/>
          </p:cNvSpPr>
          <p:nvPr/>
        </p:nvSpPr>
        <p:spPr>
          <a:xfrm>
            <a:off x="4682360" y="4555943"/>
            <a:ext cx="3090040" cy="835864"/>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150000"/>
              </a:lnSpc>
            </a:pPr>
            <a:r>
              <a:rPr lang="tr-TR" sz="1600" b="1" dirty="0">
                <a:latin typeface="Arial" panose="020B0604020202020204" pitchFamily="34" charset="0"/>
                <a:cs typeface="Arial" panose="020B0604020202020204" pitchFamily="34" charset="0"/>
              </a:rPr>
              <a:t>   DOÇ. DR. DİLER YILMAZ</a:t>
            </a:r>
          </a:p>
          <a:p>
            <a:pPr algn="ctr">
              <a:lnSpc>
                <a:spcPct val="150000"/>
              </a:lnSpc>
            </a:pPr>
            <a:r>
              <a:rPr lang="tr-TR" sz="1600" b="1" dirty="0">
                <a:latin typeface="Arial" panose="020B0604020202020204" pitchFamily="34" charset="0"/>
                <a:cs typeface="Arial" panose="020B0604020202020204" pitchFamily="34" charset="0"/>
              </a:rPr>
              <a:t>Enstitü Müdürü</a:t>
            </a:r>
          </a:p>
        </p:txBody>
      </p:sp>
      <p:sp>
        <p:nvSpPr>
          <p:cNvPr id="10" name="Unvan 1"/>
          <p:cNvSpPr txBox="1">
            <a:spLocks/>
          </p:cNvSpPr>
          <p:nvPr/>
        </p:nvSpPr>
        <p:spPr>
          <a:xfrm>
            <a:off x="945931" y="6054090"/>
            <a:ext cx="3212399" cy="1019701"/>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150000"/>
              </a:lnSpc>
            </a:pPr>
            <a:r>
              <a:rPr lang="tr-TR" sz="1600" b="1" dirty="0">
                <a:latin typeface="Arial" panose="020B0604020202020204" pitchFamily="34" charset="0"/>
                <a:cs typeface="Arial" panose="020B0604020202020204" pitchFamily="34" charset="0"/>
              </a:rPr>
              <a:t>DR. ÖĞR. ÜYESİ BERNA AKAY</a:t>
            </a:r>
          </a:p>
          <a:p>
            <a:pPr algn="ctr">
              <a:lnSpc>
                <a:spcPct val="150000"/>
              </a:lnSpc>
            </a:pPr>
            <a:r>
              <a:rPr lang="tr-TR" sz="1600" b="1" dirty="0">
                <a:latin typeface="Arial" panose="020B0604020202020204" pitchFamily="34" charset="0"/>
                <a:cs typeface="Arial" panose="020B0604020202020204" pitchFamily="34" charset="0"/>
              </a:rPr>
              <a:t>Enstitü Müdür yardımcısı</a:t>
            </a:r>
          </a:p>
        </p:txBody>
      </p:sp>
      <p:sp>
        <p:nvSpPr>
          <p:cNvPr id="11" name="Unvan 1"/>
          <p:cNvSpPr txBox="1">
            <a:spLocks/>
          </p:cNvSpPr>
          <p:nvPr/>
        </p:nvSpPr>
        <p:spPr>
          <a:xfrm>
            <a:off x="7772401" y="6054090"/>
            <a:ext cx="3492854" cy="1019701"/>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150000"/>
              </a:lnSpc>
            </a:pPr>
            <a:r>
              <a:rPr lang="tr-TR" sz="1600" b="1" dirty="0">
                <a:latin typeface="Arial" panose="020B0604020202020204" pitchFamily="34" charset="0"/>
                <a:cs typeface="Arial" panose="020B0604020202020204" pitchFamily="34" charset="0"/>
              </a:rPr>
              <a:t>DOÇ. DR. </a:t>
            </a:r>
            <a:r>
              <a:rPr lang="tr-TR" sz="1600" b="1" dirty="0" err="1">
                <a:latin typeface="Arial" panose="020B0604020202020204" pitchFamily="34" charset="0"/>
                <a:cs typeface="Arial" panose="020B0604020202020204" pitchFamily="34" charset="0"/>
              </a:rPr>
              <a:t>kEVSER</a:t>
            </a:r>
            <a:r>
              <a:rPr lang="tr-TR" sz="1600" b="1" dirty="0">
                <a:latin typeface="Arial" panose="020B0604020202020204" pitchFamily="34" charset="0"/>
                <a:cs typeface="Arial" panose="020B0604020202020204" pitchFamily="34" charset="0"/>
              </a:rPr>
              <a:t> TARI SELÇUK                </a:t>
            </a:r>
          </a:p>
          <a:p>
            <a:pPr algn="ctr">
              <a:lnSpc>
                <a:spcPct val="150000"/>
              </a:lnSpc>
            </a:pPr>
            <a:r>
              <a:rPr lang="tr-TR" sz="1600" b="1" dirty="0">
                <a:latin typeface="Arial" panose="020B0604020202020204" pitchFamily="34" charset="0"/>
                <a:cs typeface="Arial" panose="020B0604020202020204" pitchFamily="34" charset="0"/>
              </a:rPr>
              <a:t>MÜDÜR yardımcısı</a:t>
            </a:r>
          </a:p>
        </p:txBody>
      </p:sp>
    </p:spTree>
    <p:extLst>
      <p:ext uri="{BB962C8B-B14F-4D97-AF65-F5344CB8AC3E}">
        <p14:creationId xmlns:p14="http://schemas.microsoft.com/office/powerpoint/2010/main" val="366181497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arihçe"/>
          <p:cNvSpPr txBox="1"/>
          <p:nvPr/>
        </p:nvSpPr>
        <p:spPr>
          <a:xfrm>
            <a:off x="8724206" y="475865"/>
            <a:ext cx="3664466" cy="487313"/>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r">
              <a:defRPr sz="2500" b="1">
                <a:solidFill>
                  <a:srgbClr val="FFFFFF"/>
                </a:solidFill>
                <a:latin typeface="Arial"/>
                <a:ea typeface="Arial"/>
                <a:cs typeface="Arial"/>
                <a:sym typeface="Arial"/>
              </a:defRPr>
            </a:lvl1pPr>
          </a:lstStyle>
          <a:p>
            <a:r>
              <a:rPr lang="tr-TR" dirty="0"/>
              <a:t>ENSTİTÜ YÖNETİMİMİZ</a:t>
            </a:r>
          </a:p>
        </p:txBody>
      </p:sp>
      <p:sp>
        <p:nvSpPr>
          <p:cNvPr id="10" name="Unvan 1"/>
          <p:cNvSpPr txBox="1">
            <a:spLocks/>
          </p:cNvSpPr>
          <p:nvPr/>
        </p:nvSpPr>
        <p:spPr>
          <a:xfrm>
            <a:off x="2228022" y="5517931"/>
            <a:ext cx="3212399" cy="2238703"/>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150000"/>
              </a:lnSpc>
            </a:pPr>
            <a:r>
              <a:rPr lang="da-DK" sz="1600" b="1" dirty="0">
                <a:latin typeface="Arial" panose="020B0604020202020204" pitchFamily="34" charset="0"/>
                <a:cs typeface="Arial" panose="020B0604020202020204" pitchFamily="34" charset="0"/>
              </a:rPr>
              <a:t>NEJLET KILIÇ</a:t>
            </a:r>
            <a:br>
              <a:rPr lang="da-DK" sz="1600" b="1" dirty="0">
                <a:latin typeface="Arial" panose="020B0604020202020204" pitchFamily="34" charset="0"/>
                <a:cs typeface="Arial" panose="020B0604020202020204" pitchFamily="34" charset="0"/>
              </a:rPr>
            </a:br>
            <a:r>
              <a:rPr lang="da-DK" sz="1600" b="1" dirty="0">
                <a:latin typeface="Arial" panose="020B0604020202020204" pitchFamily="34" charset="0"/>
                <a:cs typeface="Arial" panose="020B0604020202020204" pitchFamily="34" charset="0"/>
              </a:rPr>
              <a:t>Enstitü sekreteri</a:t>
            </a:r>
            <a:br>
              <a:rPr lang="da-DK" sz="1600" b="1" dirty="0">
                <a:latin typeface="Arial" panose="020B0604020202020204" pitchFamily="34" charset="0"/>
                <a:cs typeface="Arial" panose="020B0604020202020204" pitchFamily="34" charset="0"/>
              </a:rPr>
            </a:br>
            <a:r>
              <a:rPr lang="da-DK" sz="1600" b="1" cap="none" dirty="0">
                <a:latin typeface="Arial" panose="020B0604020202020204" pitchFamily="34" charset="0"/>
                <a:cs typeface="Arial" panose="020B0604020202020204" pitchFamily="34" charset="0"/>
              </a:rPr>
              <a:t>nkilic@bandirma.edu.tr</a:t>
            </a:r>
            <a:br>
              <a:rPr lang="da-DK" sz="1600" b="1" dirty="0">
                <a:latin typeface="Arial" panose="020B0604020202020204" pitchFamily="34" charset="0"/>
                <a:cs typeface="Arial" panose="020B0604020202020204" pitchFamily="34" charset="0"/>
              </a:rPr>
            </a:br>
            <a:r>
              <a:rPr lang="da-DK" sz="1600" b="1" dirty="0">
                <a:latin typeface="Arial" panose="020B0604020202020204" pitchFamily="34" charset="0"/>
                <a:cs typeface="Arial" panose="020B0604020202020204" pitchFamily="34" charset="0"/>
              </a:rPr>
              <a:t>0266 717 01 17 / 4903</a:t>
            </a:r>
            <a:br>
              <a:rPr lang="da-DK" sz="1600" b="1" dirty="0">
                <a:latin typeface="Arial" panose="020B0604020202020204" pitchFamily="34" charset="0"/>
                <a:cs typeface="Arial" panose="020B0604020202020204" pitchFamily="34" charset="0"/>
              </a:rPr>
            </a:br>
            <a:r>
              <a:rPr lang="da-DK" sz="1600" b="1" dirty="0">
                <a:latin typeface="Arial" panose="020B0604020202020204" pitchFamily="34" charset="0"/>
                <a:cs typeface="Arial" panose="020B0604020202020204" pitchFamily="34" charset="0"/>
              </a:rPr>
              <a:t>0266 606 49 04</a:t>
            </a:r>
            <a:endParaRPr lang="tr-TR" sz="1600" b="1" dirty="0">
              <a:latin typeface="Arial" panose="020B0604020202020204" pitchFamily="34" charset="0"/>
              <a:cs typeface="Arial" panose="020B0604020202020204" pitchFamily="34" charset="0"/>
            </a:endParaRPr>
          </a:p>
        </p:txBody>
      </p:sp>
      <p:sp>
        <p:nvSpPr>
          <p:cNvPr id="11" name="Unvan 1"/>
          <p:cNvSpPr txBox="1">
            <a:spLocks/>
          </p:cNvSpPr>
          <p:nvPr/>
        </p:nvSpPr>
        <p:spPr>
          <a:xfrm>
            <a:off x="6764844" y="5659822"/>
            <a:ext cx="3697806" cy="2030424"/>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150000"/>
              </a:lnSpc>
            </a:pPr>
            <a:r>
              <a:rPr lang="fi-FI" sz="1600" b="1" dirty="0">
                <a:latin typeface="Arial" panose="020B0604020202020204" pitchFamily="34" charset="0"/>
                <a:cs typeface="Arial" panose="020B0604020202020204" pitchFamily="34" charset="0"/>
              </a:rPr>
              <a:t>Ciha</a:t>
            </a:r>
            <a:r>
              <a:rPr lang="tr-TR" sz="1600" b="1" dirty="0">
                <a:latin typeface="Arial" panose="020B0604020202020204" pitchFamily="34" charset="0"/>
                <a:cs typeface="Arial" panose="020B0604020202020204" pitchFamily="34" charset="0"/>
              </a:rPr>
              <a:t>D</a:t>
            </a:r>
            <a:r>
              <a:rPr lang="fi-FI" sz="1600" b="1" dirty="0">
                <a:latin typeface="Arial" panose="020B0604020202020204" pitchFamily="34" charset="0"/>
                <a:cs typeface="Arial" panose="020B0604020202020204" pitchFamily="34" charset="0"/>
              </a:rPr>
              <a:t> AYDIN</a:t>
            </a:r>
            <a:br>
              <a:rPr lang="fi-FI" sz="1600" b="1" dirty="0">
                <a:latin typeface="Arial" panose="020B0604020202020204" pitchFamily="34" charset="0"/>
                <a:cs typeface="Arial" panose="020B0604020202020204" pitchFamily="34" charset="0"/>
              </a:rPr>
            </a:br>
            <a:r>
              <a:rPr lang="fi-FI" sz="1600" b="1" dirty="0">
                <a:latin typeface="Arial" panose="020B0604020202020204" pitchFamily="34" charset="0"/>
                <a:cs typeface="Arial" panose="020B0604020202020204" pitchFamily="34" charset="0"/>
              </a:rPr>
              <a:t>veri hazırlama ve kont. İşl.</a:t>
            </a:r>
          </a:p>
          <a:p>
            <a:pPr algn="ctr">
              <a:lnSpc>
                <a:spcPct val="150000"/>
              </a:lnSpc>
            </a:pPr>
            <a:r>
              <a:rPr lang="fi-FI" sz="1600" b="1" cap="none" dirty="0">
                <a:latin typeface="Arial" panose="020B0604020202020204" pitchFamily="34" charset="0"/>
                <a:cs typeface="Arial" panose="020B0604020202020204" pitchFamily="34" charset="0"/>
              </a:rPr>
              <a:t>cihadaydin@bandirma.edu.tr</a:t>
            </a:r>
          </a:p>
          <a:p>
            <a:pPr algn="ctr">
              <a:lnSpc>
                <a:spcPct val="150000"/>
              </a:lnSpc>
            </a:pPr>
            <a:r>
              <a:rPr lang="fi-FI" sz="1600" b="1" dirty="0">
                <a:latin typeface="Arial" panose="020B0604020202020204" pitchFamily="34" charset="0"/>
                <a:cs typeface="Arial" panose="020B0604020202020204" pitchFamily="34" charset="0"/>
              </a:rPr>
              <a:t>0266 717 01 17 / 4904</a:t>
            </a:r>
          </a:p>
          <a:p>
            <a:pPr algn="ctr">
              <a:lnSpc>
                <a:spcPct val="150000"/>
              </a:lnSpc>
            </a:pPr>
            <a:r>
              <a:rPr lang="fi-FI" sz="1600" b="1" dirty="0">
                <a:latin typeface="Arial" panose="020B0604020202020204" pitchFamily="34" charset="0"/>
                <a:cs typeface="Arial" panose="020B0604020202020204" pitchFamily="34" charset="0"/>
              </a:rPr>
              <a:t>0266 606 49 04</a:t>
            </a:r>
          </a:p>
        </p:txBody>
      </p:sp>
      <p:sp>
        <p:nvSpPr>
          <p:cNvPr id="2" name="Dikdörtgen 1"/>
          <p:cNvSpPr/>
          <p:nvPr/>
        </p:nvSpPr>
        <p:spPr>
          <a:xfrm>
            <a:off x="4594166" y="2128793"/>
            <a:ext cx="3414717" cy="461665"/>
          </a:xfrm>
          <a:prstGeom prst="rect">
            <a:avLst/>
          </a:prstGeom>
        </p:spPr>
        <p:txBody>
          <a:bodyPr wrap="none">
            <a:spAutoFit/>
          </a:bodyPr>
          <a:lstStyle/>
          <a:p>
            <a:r>
              <a:rPr lang="tr-TR" sz="2400" b="1" dirty="0">
                <a:latin typeface="Arial" panose="020B0604020202020204" pitchFamily="34" charset="0"/>
                <a:cs typeface="Arial" panose="020B0604020202020204" pitchFamily="34" charset="0"/>
              </a:rPr>
              <a:t>İDARİ PERSONELİMİZ</a:t>
            </a:r>
          </a:p>
        </p:txBody>
      </p:sp>
      <p:pic>
        <p:nvPicPr>
          <p:cNvPr id="12" name="Resim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74277" y="3316147"/>
            <a:ext cx="1519890" cy="2021130"/>
          </a:xfrm>
          <a:prstGeom prst="rect">
            <a:avLst/>
          </a:prstGeom>
          <a:ln>
            <a:noFill/>
          </a:ln>
          <a:effectLst>
            <a:softEdge rad="112500"/>
          </a:effectLst>
        </p:spPr>
      </p:pic>
      <p:pic>
        <p:nvPicPr>
          <p:cNvPr id="13" name="Picture 2" descr="CİHAD AYDIN">
            <a:extLst>
              <a:ext uri="{FF2B5EF4-FFF2-40B4-BE49-F238E27FC236}">
                <a16:creationId xmlns:a16="http://schemas.microsoft.com/office/drawing/2014/main" id="{0910943B-D736-489D-BCB8-5EAA0E0AF23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6441" y="3316147"/>
            <a:ext cx="1594613" cy="202113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982304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Not Sistemi"/>
          <p:cNvSpPr txBox="1"/>
          <p:nvPr/>
        </p:nvSpPr>
        <p:spPr>
          <a:xfrm>
            <a:off x="2443655" y="299270"/>
            <a:ext cx="10111619" cy="872034"/>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r">
              <a:defRPr sz="2500" b="1">
                <a:solidFill>
                  <a:srgbClr val="FFFFFF"/>
                </a:solidFill>
                <a:latin typeface="Arial"/>
                <a:ea typeface="Arial"/>
                <a:cs typeface="Arial"/>
                <a:sym typeface="Arial"/>
              </a:defRPr>
            </a:lvl1pPr>
          </a:lstStyle>
          <a:p>
            <a:pPr lvl="0">
              <a:defRPr/>
            </a:pPr>
            <a:r>
              <a:rPr lang="tr-TR" dirty="0"/>
              <a:t>ENSTİTÜMÜZ BÜNYESİNDE FAALİYET YÜRÜTEN ANABİLİM DALLARI VE PROGRAMLARIMIZ</a:t>
            </a:r>
          </a:p>
        </p:txBody>
      </p:sp>
      <p:graphicFrame>
        <p:nvGraphicFramePr>
          <p:cNvPr id="2" name="Tablo 1">
            <a:extLst>
              <a:ext uri="{FF2B5EF4-FFF2-40B4-BE49-F238E27FC236}">
                <a16:creationId xmlns:a16="http://schemas.microsoft.com/office/drawing/2014/main" id="{AB02122E-343A-4BC5-8737-A18DDA9AC71A}"/>
              </a:ext>
            </a:extLst>
          </p:cNvPr>
          <p:cNvGraphicFramePr>
            <a:graphicFrameLocks noGrp="1"/>
          </p:cNvGraphicFramePr>
          <p:nvPr>
            <p:extLst>
              <p:ext uri="{D42A27DB-BD31-4B8C-83A1-F6EECF244321}">
                <p14:modId xmlns:p14="http://schemas.microsoft.com/office/powerpoint/2010/main" val="428461987"/>
              </p:ext>
            </p:extLst>
          </p:nvPr>
        </p:nvGraphicFramePr>
        <p:xfrm>
          <a:off x="1709057" y="2830286"/>
          <a:ext cx="10111618" cy="5464147"/>
        </p:xfrm>
        <a:graphic>
          <a:graphicData uri="http://schemas.openxmlformats.org/drawingml/2006/table">
            <a:tbl>
              <a:tblPr firstRow="1" bandRow="1"/>
              <a:tblGrid>
                <a:gridCol w="456901">
                  <a:extLst>
                    <a:ext uri="{9D8B030D-6E8A-4147-A177-3AD203B41FA5}">
                      <a16:colId xmlns:a16="http://schemas.microsoft.com/office/drawing/2014/main" val="769846617"/>
                    </a:ext>
                  </a:extLst>
                </a:gridCol>
                <a:gridCol w="2375718">
                  <a:extLst>
                    <a:ext uri="{9D8B030D-6E8A-4147-A177-3AD203B41FA5}">
                      <a16:colId xmlns:a16="http://schemas.microsoft.com/office/drawing/2014/main" val="3274372251"/>
                    </a:ext>
                  </a:extLst>
                </a:gridCol>
                <a:gridCol w="3087976">
                  <a:extLst>
                    <a:ext uri="{9D8B030D-6E8A-4147-A177-3AD203B41FA5}">
                      <a16:colId xmlns:a16="http://schemas.microsoft.com/office/drawing/2014/main" val="759127507"/>
                    </a:ext>
                  </a:extLst>
                </a:gridCol>
                <a:gridCol w="1953532">
                  <a:extLst>
                    <a:ext uri="{9D8B030D-6E8A-4147-A177-3AD203B41FA5}">
                      <a16:colId xmlns:a16="http://schemas.microsoft.com/office/drawing/2014/main" val="2613057305"/>
                    </a:ext>
                  </a:extLst>
                </a:gridCol>
                <a:gridCol w="2237491">
                  <a:extLst>
                    <a:ext uri="{9D8B030D-6E8A-4147-A177-3AD203B41FA5}">
                      <a16:colId xmlns:a16="http://schemas.microsoft.com/office/drawing/2014/main" val="1963543545"/>
                    </a:ext>
                  </a:extLst>
                </a:gridCol>
              </a:tblGrid>
              <a:tr h="374527">
                <a:tc>
                  <a:txBody>
                    <a:bodyPr/>
                    <a:lstStyle/>
                    <a:p>
                      <a:pPr algn="ctr">
                        <a:lnSpc>
                          <a:spcPct val="106000"/>
                        </a:lnSpc>
                        <a:spcAft>
                          <a:spcPts val="0"/>
                        </a:spcAft>
                      </a:pPr>
                      <a:r>
                        <a:rPr lang="tr-TR" sz="1800" b="1">
                          <a:solidFill>
                            <a:srgbClr val="000000"/>
                          </a:solidFill>
                          <a:effectLst/>
                          <a:latin typeface="Arial" panose="020B0604020202020204" pitchFamily="34" charset="0"/>
                          <a:ea typeface="Helvetica Light"/>
                          <a:cs typeface="Times New Roman" panose="02020603050405020304" pitchFamily="18" charset="0"/>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365C0"/>
                    </a:solidFill>
                  </a:tcPr>
                </a:tc>
                <a:tc gridSpan="4">
                  <a:txBody>
                    <a:bodyPr/>
                    <a:lstStyle/>
                    <a:p>
                      <a:pPr algn="ctr">
                        <a:lnSpc>
                          <a:spcPct val="107000"/>
                        </a:lnSpc>
                        <a:spcAft>
                          <a:spcPts val="0"/>
                        </a:spcAft>
                      </a:pPr>
                      <a:r>
                        <a:rPr lang="tr-TR" sz="1800" b="1">
                          <a:solidFill>
                            <a:srgbClr val="000000"/>
                          </a:solidFill>
                          <a:effectLst/>
                          <a:latin typeface="Arial" panose="020B0604020202020204" pitchFamily="34" charset="0"/>
                          <a:ea typeface="Helvetica Light"/>
                          <a:cs typeface="Times New Roman" panose="02020603050405020304" pitchFamily="18" charset="0"/>
                        </a:rPr>
                        <a:t>SAĞLIK BİLİMLERİ ENSTİTÜSÜ ANABİLİM DALI VE PROGRAMLAR</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0320" marR="20320" marT="10160" marB="101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365C0"/>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93358709"/>
                  </a:ext>
                </a:extLst>
              </a:tr>
              <a:tr h="930531">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20320" marR="20320" marT="10160" marB="101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8"/>
                    </a:solidFill>
                  </a:tcPr>
                </a:tc>
                <a:tc>
                  <a:txBody>
                    <a:bodyPr/>
                    <a:lstStyle/>
                    <a:p>
                      <a:pPr algn="ctr">
                        <a:lnSpc>
                          <a:spcPct val="106000"/>
                        </a:lnSpc>
                        <a:spcAft>
                          <a:spcPts val="0"/>
                        </a:spcAft>
                      </a:pPr>
                      <a:r>
                        <a:rPr lang="tr-TR" sz="1800" b="1">
                          <a:solidFill>
                            <a:srgbClr val="000000"/>
                          </a:solidFill>
                          <a:effectLst/>
                          <a:latin typeface="Arial" panose="020B0604020202020204" pitchFamily="34" charset="0"/>
                          <a:ea typeface="Helvetica Light"/>
                          <a:cs typeface="Times New Roman" panose="02020603050405020304" pitchFamily="18" charset="0"/>
                        </a:rPr>
                        <a:t>Anabilim Dalı</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0320" marR="20320" marT="10160" marB="101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8"/>
                    </a:solidFill>
                  </a:tcPr>
                </a:tc>
                <a:tc>
                  <a:txBody>
                    <a:bodyPr/>
                    <a:lstStyle/>
                    <a:p>
                      <a:pPr algn="ctr">
                        <a:lnSpc>
                          <a:spcPct val="106000"/>
                        </a:lnSpc>
                        <a:spcAft>
                          <a:spcPts val="0"/>
                        </a:spcAft>
                      </a:pPr>
                      <a:r>
                        <a:rPr lang="tr-TR" sz="1800" b="1">
                          <a:solidFill>
                            <a:srgbClr val="000000"/>
                          </a:solidFill>
                          <a:effectLst/>
                          <a:latin typeface="Arial" panose="020B0604020202020204" pitchFamily="34" charset="0"/>
                          <a:ea typeface="Helvetica Light"/>
                          <a:cs typeface="Times New Roman" panose="02020603050405020304" pitchFamily="18" charset="0"/>
                        </a:rPr>
                        <a:t>Tezli Yüksek Lisans Programı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0320" marR="20320" marT="10160" marB="101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8"/>
                    </a:solidFill>
                  </a:tcPr>
                </a:tc>
                <a:tc>
                  <a:txBody>
                    <a:bodyPr/>
                    <a:lstStyle/>
                    <a:p>
                      <a:pPr algn="ctr">
                        <a:lnSpc>
                          <a:spcPct val="106000"/>
                        </a:lnSpc>
                        <a:spcAft>
                          <a:spcPts val="0"/>
                        </a:spcAft>
                      </a:pPr>
                      <a:r>
                        <a:rPr lang="tr-TR" sz="1800" b="1">
                          <a:solidFill>
                            <a:srgbClr val="000000"/>
                          </a:solidFill>
                          <a:effectLst/>
                          <a:latin typeface="Arial" panose="020B0604020202020204" pitchFamily="34" charset="0"/>
                          <a:ea typeface="Helvetica Light"/>
                          <a:cs typeface="Times New Roman" panose="02020603050405020304" pitchFamily="18" charset="0"/>
                        </a:rPr>
                        <a:t>Tezsiz Yüksek Lisans Programı</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8"/>
                    </a:solidFill>
                  </a:tcPr>
                </a:tc>
                <a:tc>
                  <a:txBody>
                    <a:bodyPr/>
                    <a:lstStyle/>
                    <a:p>
                      <a:pPr algn="ctr">
                        <a:lnSpc>
                          <a:spcPct val="106000"/>
                        </a:lnSpc>
                        <a:spcAft>
                          <a:spcPts val="0"/>
                        </a:spcAft>
                      </a:pPr>
                      <a:r>
                        <a:rPr lang="tr-TR" sz="1800" b="1">
                          <a:solidFill>
                            <a:srgbClr val="000000"/>
                          </a:solidFill>
                          <a:effectLst/>
                          <a:latin typeface="Arial" panose="020B0604020202020204" pitchFamily="34" charset="0"/>
                          <a:ea typeface="Helvetica Light"/>
                          <a:cs typeface="Times New Roman" panose="02020603050405020304" pitchFamily="18" charset="0"/>
                        </a:rPr>
                        <a:t>Doktora Programı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0320" marR="20320" marT="10160" marB="101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3E8"/>
                    </a:solidFill>
                  </a:tcPr>
                </a:tc>
                <a:extLst>
                  <a:ext uri="{0D108BD9-81ED-4DB2-BD59-A6C34878D82A}">
                    <a16:rowId xmlns:a16="http://schemas.microsoft.com/office/drawing/2014/main" val="1900360376"/>
                  </a:ext>
                </a:extLst>
              </a:tr>
              <a:tr h="630295">
                <a:tc>
                  <a:txBody>
                    <a:bodyPr/>
                    <a:lstStyle/>
                    <a:p>
                      <a:pPr algn="ctr">
                        <a:lnSpc>
                          <a:spcPct val="106000"/>
                        </a:lnSpc>
                        <a:spcAft>
                          <a:spcPts val="0"/>
                        </a:spcAft>
                      </a:pPr>
                      <a:r>
                        <a:rPr lang="tr-TR" sz="1800">
                          <a:solidFill>
                            <a:srgbClr val="000000"/>
                          </a:solidFill>
                          <a:effectLst/>
                          <a:latin typeface="Arial" panose="020B0604020202020204" pitchFamily="34" charset="0"/>
                          <a:ea typeface="Helvetica Light"/>
                          <a:cs typeface="Times New Roman" panose="02020603050405020304" pitchFamily="18" charset="0"/>
                        </a:rPr>
                        <a:t>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0320" marR="20320" marT="10160" marB="101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4"/>
                    </a:solidFill>
                  </a:tcPr>
                </a:tc>
                <a:tc rowSpan="3">
                  <a:txBody>
                    <a:bodyPr/>
                    <a:lstStyle/>
                    <a:p>
                      <a:pPr>
                        <a:lnSpc>
                          <a:spcPct val="106000"/>
                        </a:lnSpc>
                        <a:spcAft>
                          <a:spcPts val="0"/>
                        </a:spcAft>
                      </a:pPr>
                      <a:r>
                        <a:rPr lang="tr-TR" sz="1800" b="1">
                          <a:solidFill>
                            <a:srgbClr val="000000"/>
                          </a:solidFill>
                          <a:effectLst/>
                          <a:latin typeface="Arial" panose="020B0604020202020204" pitchFamily="34" charset="0"/>
                          <a:ea typeface="Helvetica Light"/>
                          <a:cs typeface="Times New Roman" panose="02020603050405020304" pitchFamily="18" charset="0"/>
                        </a:rPr>
                        <a:t>Hemşirelik</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0320" marR="20320" marT="10160" marB="101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4"/>
                    </a:solidFill>
                  </a:tcPr>
                </a:tc>
                <a:tc>
                  <a:txBody>
                    <a:bodyPr/>
                    <a:lstStyle/>
                    <a:p>
                      <a:pPr algn="ctr">
                        <a:lnSpc>
                          <a:spcPct val="106000"/>
                        </a:lnSpc>
                        <a:spcAft>
                          <a:spcPts val="0"/>
                        </a:spcAft>
                      </a:pPr>
                      <a:r>
                        <a:rPr lang="tr-TR" sz="1800">
                          <a:solidFill>
                            <a:srgbClr val="000000"/>
                          </a:solidFill>
                          <a:effectLst/>
                          <a:latin typeface="Arial" panose="020B0604020202020204" pitchFamily="34" charset="0"/>
                          <a:ea typeface="Helvetica Light"/>
                          <a:cs typeface="Times New Roman" panose="02020603050405020304" pitchFamily="18" charset="0"/>
                        </a:rPr>
                        <a:t>Hemşirelikte Yönetim</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0320" marR="20320" marT="10160" marB="101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4"/>
                    </a:solidFill>
                  </a:tcPr>
                </a:tc>
                <a:tc>
                  <a:txBody>
                    <a:bodyPr/>
                    <a:lstStyle/>
                    <a:p>
                      <a:pPr algn="ctr">
                        <a:lnSpc>
                          <a:spcPct val="106000"/>
                        </a:lnSpc>
                        <a:spcAft>
                          <a:spcPts val="0"/>
                        </a:spcAft>
                      </a:pPr>
                      <a:r>
                        <a:rPr lang="tr-TR" sz="1800" dirty="0">
                          <a:solidFill>
                            <a:srgbClr val="000000"/>
                          </a:solidFill>
                          <a:effectLst/>
                          <a:latin typeface="Arial" panose="020B0604020202020204" pitchFamily="34" charset="0"/>
                          <a:ea typeface="Helvetica Light"/>
                          <a:cs typeface="Times New Roman" panose="02020603050405020304" pitchFamily="18" charset="0"/>
                        </a:rPr>
                        <a:t>-</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4"/>
                    </a:solidFill>
                  </a:tcPr>
                </a:tc>
                <a:tc>
                  <a:txBody>
                    <a:bodyPr/>
                    <a:lstStyle/>
                    <a:p>
                      <a:pPr algn="ctr">
                        <a:lnSpc>
                          <a:spcPct val="106000"/>
                        </a:lnSpc>
                        <a:spcAft>
                          <a:spcPts val="0"/>
                        </a:spcAft>
                      </a:pPr>
                      <a:r>
                        <a:rPr lang="tr-TR" sz="1800">
                          <a:solidFill>
                            <a:srgbClr val="000000"/>
                          </a:solidFill>
                          <a:effectLst/>
                          <a:latin typeface="Arial" panose="020B0604020202020204" pitchFamily="34" charset="0"/>
                          <a:ea typeface="Helvetica Light"/>
                          <a:cs typeface="Times New Roman" panose="02020603050405020304" pitchFamily="18" charset="0"/>
                        </a:rPr>
                        <a:t>Hemşirelikte Yönetim</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0320" marR="20320" marT="10160" marB="101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4"/>
                    </a:solidFill>
                  </a:tcPr>
                </a:tc>
                <a:extLst>
                  <a:ext uri="{0D108BD9-81ED-4DB2-BD59-A6C34878D82A}">
                    <a16:rowId xmlns:a16="http://schemas.microsoft.com/office/drawing/2014/main" val="1265811273"/>
                  </a:ext>
                </a:extLst>
              </a:tr>
              <a:tr h="630295">
                <a:tc>
                  <a:txBody>
                    <a:bodyPr/>
                    <a:lstStyle/>
                    <a:p>
                      <a:pPr algn="ctr">
                        <a:lnSpc>
                          <a:spcPct val="106000"/>
                        </a:lnSpc>
                        <a:spcAft>
                          <a:spcPts val="0"/>
                        </a:spcAft>
                      </a:pPr>
                      <a:r>
                        <a:rPr lang="tr-TR" sz="1800">
                          <a:solidFill>
                            <a:srgbClr val="000000"/>
                          </a:solidFill>
                          <a:effectLst/>
                          <a:latin typeface="Arial" panose="020B0604020202020204" pitchFamily="34" charset="0"/>
                          <a:ea typeface="Helvetica Light"/>
                          <a:cs typeface="Times New Roman" panose="02020603050405020304" pitchFamily="18" charset="0"/>
                        </a:rPr>
                        <a:t>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0320" marR="20320" marT="10160" marB="101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4"/>
                    </a:solidFill>
                  </a:tcPr>
                </a:tc>
                <a:tc vMerge="1">
                  <a:txBody>
                    <a:bodyPr/>
                    <a:lstStyle/>
                    <a:p>
                      <a:endParaRPr lang="tr-TR"/>
                    </a:p>
                  </a:txBody>
                  <a:tcPr/>
                </a:tc>
                <a:tc>
                  <a:txBody>
                    <a:bodyPr/>
                    <a:lstStyle/>
                    <a:p>
                      <a:pPr algn="ctr">
                        <a:lnSpc>
                          <a:spcPct val="106000"/>
                        </a:lnSpc>
                        <a:spcAft>
                          <a:spcPts val="0"/>
                        </a:spcAft>
                      </a:pPr>
                      <a:r>
                        <a:rPr lang="tr-TR" sz="1800">
                          <a:solidFill>
                            <a:srgbClr val="000000"/>
                          </a:solidFill>
                          <a:effectLst/>
                          <a:latin typeface="Arial" panose="020B0604020202020204" pitchFamily="34" charset="0"/>
                          <a:ea typeface="Helvetica Light"/>
                          <a:cs typeface="Times New Roman" panose="02020603050405020304" pitchFamily="18" charset="0"/>
                        </a:rPr>
                        <a:t>Ruh Sağlığı ve Psikiyatri Hemşireliği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0320" marR="20320" marT="10160" marB="101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4"/>
                    </a:solidFill>
                  </a:tcPr>
                </a:tc>
                <a:tc>
                  <a:txBody>
                    <a:bodyPr/>
                    <a:lstStyle/>
                    <a:p>
                      <a:pPr algn="ctr">
                        <a:lnSpc>
                          <a:spcPct val="106000"/>
                        </a:lnSpc>
                        <a:spcAft>
                          <a:spcPts val="0"/>
                        </a:spcAft>
                      </a:pPr>
                      <a:r>
                        <a:rPr lang="tr-T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4"/>
                    </a:solidFill>
                  </a:tcPr>
                </a:tc>
                <a:tc>
                  <a:txBody>
                    <a:bodyPr/>
                    <a:lstStyle/>
                    <a:p>
                      <a:pPr algn="ctr">
                        <a:lnSpc>
                          <a:spcPct val="106000"/>
                        </a:lnSpc>
                        <a:spcAft>
                          <a:spcPts val="0"/>
                        </a:spcAft>
                      </a:pPr>
                      <a:r>
                        <a:rPr lang="tr-T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0320" marR="20320" marT="10160" marB="101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4"/>
                    </a:solidFill>
                  </a:tcPr>
                </a:tc>
                <a:extLst>
                  <a:ext uri="{0D108BD9-81ED-4DB2-BD59-A6C34878D82A}">
                    <a16:rowId xmlns:a16="http://schemas.microsoft.com/office/drawing/2014/main" val="939388958"/>
                  </a:ext>
                </a:extLst>
              </a:tr>
              <a:tr h="630295">
                <a:tc>
                  <a:txBody>
                    <a:bodyPr/>
                    <a:lstStyle/>
                    <a:p>
                      <a:pPr algn="ctr">
                        <a:lnSpc>
                          <a:spcPct val="106000"/>
                        </a:lnSpc>
                        <a:spcAft>
                          <a:spcPts val="0"/>
                        </a:spcAft>
                      </a:pPr>
                      <a:r>
                        <a:rPr lang="tr-TR" sz="1800">
                          <a:solidFill>
                            <a:srgbClr val="000000"/>
                          </a:solidFill>
                          <a:effectLst/>
                          <a:latin typeface="Arial" panose="020B0604020202020204" pitchFamily="34" charset="0"/>
                          <a:ea typeface="Helvetica Light"/>
                          <a:cs typeface="Times New Roman" panose="02020603050405020304" pitchFamily="18" charset="0"/>
                        </a:rPr>
                        <a:t>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0320" marR="20320" marT="10160" marB="101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4"/>
                    </a:solidFill>
                  </a:tcPr>
                </a:tc>
                <a:tc vMerge="1">
                  <a:txBody>
                    <a:bodyPr/>
                    <a:lstStyle/>
                    <a:p>
                      <a:endParaRPr lang="tr-TR"/>
                    </a:p>
                  </a:txBody>
                  <a:tcPr/>
                </a:tc>
                <a:tc>
                  <a:txBody>
                    <a:bodyPr/>
                    <a:lstStyle/>
                    <a:p>
                      <a:pPr algn="ctr">
                        <a:lnSpc>
                          <a:spcPct val="106000"/>
                        </a:lnSpc>
                        <a:spcAft>
                          <a:spcPts val="0"/>
                        </a:spcAft>
                      </a:pPr>
                      <a:r>
                        <a:rPr lang="tr-TR" sz="1800" dirty="0">
                          <a:solidFill>
                            <a:srgbClr val="000000"/>
                          </a:solidFill>
                          <a:effectLst/>
                          <a:latin typeface="Arial" panose="020B0604020202020204" pitchFamily="34" charset="0"/>
                          <a:ea typeface="Helvetica Light"/>
                          <a:cs typeface="Times New Roman" panose="02020603050405020304" pitchFamily="18" charset="0"/>
                        </a:rPr>
                        <a:t>Kadın Sağlığı ve Hastalıkları Hemşireliği</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0320" marR="20320" marT="10160" marB="101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4"/>
                    </a:solidFill>
                  </a:tcPr>
                </a:tc>
                <a:tc>
                  <a:txBody>
                    <a:bodyPr/>
                    <a:lstStyle/>
                    <a:p>
                      <a:pPr algn="ctr">
                        <a:lnSpc>
                          <a:spcPct val="106000"/>
                        </a:lnSpc>
                        <a:spcAft>
                          <a:spcPts val="0"/>
                        </a:spcAft>
                      </a:pPr>
                      <a:r>
                        <a:rPr lang="tr-T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4"/>
                    </a:solidFill>
                  </a:tcPr>
                </a:tc>
                <a:tc>
                  <a:txBody>
                    <a:bodyPr/>
                    <a:lstStyle/>
                    <a:p>
                      <a:pPr algn="ctr">
                        <a:lnSpc>
                          <a:spcPct val="106000"/>
                        </a:lnSpc>
                        <a:spcAft>
                          <a:spcPts val="0"/>
                        </a:spcAft>
                      </a:pPr>
                      <a:r>
                        <a:rPr lang="tr-T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0320" marR="20320" marT="10160" marB="101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4"/>
                    </a:solidFill>
                  </a:tcPr>
                </a:tc>
                <a:extLst>
                  <a:ext uri="{0D108BD9-81ED-4DB2-BD59-A6C34878D82A}">
                    <a16:rowId xmlns:a16="http://schemas.microsoft.com/office/drawing/2014/main" val="3568334383"/>
                  </a:ext>
                </a:extLst>
              </a:tr>
              <a:tr h="318484">
                <a:tc>
                  <a:txBody>
                    <a:bodyPr/>
                    <a:lstStyle/>
                    <a:p>
                      <a:pPr algn="ctr">
                        <a:lnSpc>
                          <a:spcPct val="106000"/>
                        </a:lnSpc>
                        <a:spcAft>
                          <a:spcPts val="0"/>
                        </a:spcAft>
                      </a:pPr>
                      <a:r>
                        <a:rPr lang="tr-TR" sz="1800">
                          <a:solidFill>
                            <a:srgbClr val="000000"/>
                          </a:solidFill>
                          <a:effectLst/>
                          <a:latin typeface="Arial" panose="020B0604020202020204" pitchFamily="34" charset="0"/>
                          <a:ea typeface="Helvetica Light"/>
                          <a:cs typeface="Times New Roman" panose="02020603050405020304" pitchFamily="18" charset="0"/>
                        </a:rPr>
                        <a:t>4</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0320" marR="20320" marT="10160" marB="101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4"/>
                    </a:solidFill>
                  </a:tcPr>
                </a:tc>
                <a:tc>
                  <a:txBody>
                    <a:bodyPr/>
                    <a:lstStyle/>
                    <a:p>
                      <a:pPr>
                        <a:lnSpc>
                          <a:spcPct val="106000"/>
                        </a:lnSpc>
                        <a:spcAft>
                          <a:spcPts val="0"/>
                        </a:spcAft>
                      </a:pPr>
                      <a:r>
                        <a:rPr lang="tr-TR" sz="1800" b="1">
                          <a:solidFill>
                            <a:srgbClr val="000000"/>
                          </a:solidFill>
                          <a:effectLst/>
                          <a:latin typeface="Arial" panose="020B0604020202020204" pitchFamily="34" charset="0"/>
                          <a:ea typeface="Helvetica Light"/>
                          <a:cs typeface="Times New Roman" panose="02020603050405020304" pitchFamily="18" charset="0"/>
                        </a:rPr>
                        <a:t>Sosyal Hizmet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0320" marR="20320" marT="10160" marB="101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4"/>
                    </a:solidFill>
                  </a:tcPr>
                </a:tc>
                <a:tc>
                  <a:txBody>
                    <a:bodyPr/>
                    <a:lstStyle/>
                    <a:p>
                      <a:pPr algn="ctr">
                        <a:lnSpc>
                          <a:spcPct val="106000"/>
                        </a:lnSpc>
                        <a:spcAft>
                          <a:spcPts val="0"/>
                        </a:spcAft>
                      </a:pPr>
                      <a:r>
                        <a:rPr lang="tr-TR" sz="1800">
                          <a:solidFill>
                            <a:srgbClr val="000000"/>
                          </a:solidFill>
                          <a:effectLst/>
                          <a:latin typeface="Arial" panose="020B0604020202020204" pitchFamily="34" charset="0"/>
                          <a:ea typeface="Helvetica Light"/>
                          <a:cs typeface="Times New Roman" panose="02020603050405020304" pitchFamily="18" charset="0"/>
                        </a:rPr>
                        <a:t>Sosyal Hizmet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0320" marR="20320" marT="10160" marB="101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4"/>
                    </a:solidFill>
                  </a:tcPr>
                </a:tc>
                <a:tc>
                  <a:txBody>
                    <a:bodyPr/>
                    <a:lstStyle/>
                    <a:p>
                      <a:pPr algn="ctr">
                        <a:lnSpc>
                          <a:spcPct val="106000"/>
                        </a:lnSpc>
                        <a:spcAft>
                          <a:spcPts val="0"/>
                        </a:spcAft>
                      </a:pPr>
                      <a:r>
                        <a:rPr lang="tr-T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4"/>
                    </a:solidFill>
                  </a:tcPr>
                </a:tc>
                <a:tc>
                  <a:txBody>
                    <a:bodyPr/>
                    <a:lstStyle/>
                    <a:p>
                      <a:pPr algn="ctr">
                        <a:lnSpc>
                          <a:spcPct val="106000"/>
                        </a:lnSpc>
                        <a:spcAft>
                          <a:spcPts val="0"/>
                        </a:spcAft>
                      </a:pPr>
                      <a:r>
                        <a:rPr lang="tr-T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0320" marR="20320" marT="10160" marB="101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4"/>
                    </a:solidFill>
                  </a:tcPr>
                </a:tc>
                <a:extLst>
                  <a:ext uri="{0D108BD9-81ED-4DB2-BD59-A6C34878D82A}">
                    <a16:rowId xmlns:a16="http://schemas.microsoft.com/office/drawing/2014/main" val="2957829847"/>
                  </a:ext>
                </a:extLst>
              </a:tr>
              <a:tr h="344565">
                <a:tc>
                  <a:txBody>
                    <a:bodyPr/>
                    <a:lstStyle/>
                    <a:p>
                      <a:pPr algn="ctr">
                        <a:lnSpc>
                          <a:spcPct val="106000"/>
                        </a:lnSpc>
                        <a:spcAft>
                          <a:spcPts val="0"/>
                        </a:spcAft>
                      </a:pPr>
                      <a:r>
                        <a:rPr lang="tr-TR" sz="1800">
                          <a:solidFill>
                            <a:srgbClr val="000000"/>
                          </a:solidFill>
                          <a:effectLst/>
                          <a:latin typeface="Arial" panose="020B0604020202020204" pitchFamily="34" charset="0"/>
                          <a:ea typeface="Helvetica Light"/>
                          <a:cs typeface="Times New Roman" panose="02020603050405020304" pitchFamily="18" charset="0"/>
                        </a:rPr>
                        <a:t>5</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0320" marR="20320" marT="10160" marB="101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4"/>
                    </a:solidFill>
                  </a:tcPr>
                </a:tc>
                <a:tc>
                  <a:txBody>
                    <a:bodyPr/>
                    <a:lstStyle/>
                    <a:p>
                      <a:pPr>
                        <a:lnSpc>
                          <a:spcPct val="106000"/>
                        </a:lnSpc>
                        <a:spcAft>
                          <a:spcPts val="0"/>
                        </a:spcAft>
                      </a:pPr>
                      <a:r>
                        <a:rPr lang="tr-TR" sz="1800" b="1">
                          <a:solidFill>
                            <a:srgbClr val="000000"/>
                          </a:solidFill>
                          <a:effectLst/>
                          <a:latin typeface="Arial" panose="020B0604020202020204" pitchFamily="34" charset="0"/>
                          <a:ea typeface="Helvetica Light"/>
                          <a:cs typeface="Times New Roman" panose="02020603050405020304" pitchFamily="18" charset="0"/>
                        </a:rPr>
                        <a:t>Sağlık Yönetimi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0320" marR="20320" marT="10160" marB="101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4"/>
                    </a:solidFill>
                  </a:tcPr>
                </a:tc>
                <a:tc>
                  <a:txBody>
                    <a:bodyPr/>
                    <a:lstStyle/>
                    <a:p>
                      <a:pPr algn="ctr">
                        <a:lnSpc>
                          <a:spcPct val="106000"/>
                        </a:lnSpc>
                        <a:spcAft>
                          <a:spcPts val="0"/>
                        </a:spcAft>
                      </a:pPr>
                      <a:r>
                        <a:rPr lang="tr-TR" sz="1800">
                          <a:solidFill>
                            <a:srgbClr val="000000"/>
                          </a:solidFill>
                          <a:effectLst/>
                          <a:latin typeface="Arial" panose="020B0604020202020204" pitchFamily="34" charset="0"/>
                          <a:ea typeface="Helvetica Light"/>
                          <a:cs typeface="Times New Roman" panose="02020603050405020304" pitchFamily="18" charset="0"/>
                        </a:rPr>
                        <a:t>Sağlık Yönetimi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0320" marR="20320" marT="10160" marB="101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4"/>
                    </a:solidFill>
                  </a:tcPr>
                </a:tc>
                <a:tc>
                  <a:txBody>
                    <a:bodyPr/>
                    <a:lstStyle/>
                    <a:p>
                      <a:pPr algn="ctr">
                        <a:lnSpc>
                          <a:spcPct val="106000"/>
                        </a:lnSpc>
                        <a:spcAft>
                          <a:spcPts val="0"/>
                        </a:spcAft>
                      </a:pPr>
                      <a:r>
                        <a:rPr lang="tr-T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4"/>
                    </a:solidFill>
                  </a:tcPr>
                </a:tc>
                <a:tc>
                  <a:txBody>
                    <a:bodyPr/>
                    <a:lstStyle/>
                    <a:p>
                      <a:pPr algn="ctr">
                        <a:lnSpc>
                          <a:spcPct val="106000"/>
                        </a:lnSpc>
                        <a:spcAft>
                          <a:spcPts val="0"/>
                        </a:spcAft>
                      </a:pPr>
                      <a:r>
                        <a:rPr lang="tr-T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0320" marR="20320" marT="10160" marB="101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4"/>
                    </a:solidFill>
                  </a:tcPr>
                </a:tc>
                <a:extLst>
                  <a:ext uri="{0D108BD9-81ED-4DB2-BD59-A6C34878D82A}">
                    <a16:rowId xmlns:a16="http://schemas.microsoft.com/office/drawing/2014/main" val="2826754881"/>
                  </a:ext>
                </a:extLst>
              </a:tr>
              <a:tr h="344565">
                <a:tc>
                  <a:txBody>
                    <a:bodyPr/>
                    <a:lstStyle/>
                    <a:p>
                      <a:pPr algn="ctr">
                        <a:lnSpc>
                          <a:spcPct val="106000"/>
                        </a:lnSpc>
                        <a:spcAft>
                          <a:spcPts val="0"/>
                        </a:spcAft>
                      </a:pPr>
                      <a:r>
                        <a:rPr lang="tr-TR" sz="1800">
                          <a:solidFill>
                            <a:srgbClr val="000000"/>
                          </a:solidFill>
                          <a:effectLst/>
                          <a:latin typeface="Arial" panose="020B0604020202020204" pitchFamily="34" charset="0"/>
                          <a:ea typeface="Helvetica Light"/>
                          <a:cs typeface="Times New Roman" panose="02020603050405020304" pitchFamily="18" charset="0"/>
                        </a:rPr>
                        <a:t>6</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0320" marR="20320" marT="10160" marB="101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4"/>
                    </a:solidFill>
                  </a:tcPr>
                </a:tc>
                <a:tc>
                  <a:txBody>
                    <a:bodyPr/>
                    <a:lstStyle/>
                    <a:p>
                      <a:pPr>
                        <a:lnSpc>
                          <a:spcPct val="106000"/>
                        </a:lnSpc>
                        <a:spcAft>
                          <a:spcPts val="0"/>
                        </a:spcAft>
                      </a:pPr>
                      <a:r>
                        <a:rPr lang="tr-TR" sz="1800" b="1">
                          <a:solidFill>
                            <a:srgbClr val="000000"/>
                          </a:solidFill>
                          <a:effectLst/>
                          <a:latin typeface="Arial" panose="020B0604020202020204" pitchFamily="34" charset="0"/>
                          <a:ea typeface="Helvetica Light"/>
                          <a:cs typeface="Times New Roman" panose="02020603050405020304" pitchFamily="18" charset="0"/>
                        </a:rPr>
                        <a:t>Anatomi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0320" marR="20320" marT="10160" marB="101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4"/>
                    </a:solidFill>
                  </a:tcPr>
                </a:tc>
                <a:tc>
                  <a:txBody>
                    <a:bodyPr/>
                    <a:lstStyle/>
                    <a:p>
                      <a:pPr algn="ctr">
                        <a:lnSpc>
                          <a:spcPct val="106000"/>
                        </a:lnSpc>
                        <a:spcAft>
                          <a:spcPts val="0"/>
                        </a:spcAft>
                      </a:pPr>
                      <a:r>
                        <a:rPr lang="tr-TR" sz="1800" dirty="0">
                          <a:solidFill>
                            <a:srgbClr val="000000"/>
                          </a:solidFill>
                          <a:effectLst/>
                          <a:latin typeface="Arial" panose="020B0604020202020204" pitchFamily="34" charset="0"/>
                          <a:ea typeface="Helvetica Light"/>
                          <a:cs typeface="Times New Roman" panose="02020603050405020304" pitchFamily="18" charset="0"/>
                        </a:rPr>
                        <a:t>Anatomi</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0320" marR="20320" marT="10160" marB="101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4"/>
                    </a:solidFill>
                  </a:tcPr>
                </a:tc>
                <a:tc>
                  <a:txBody>
                    <a:bodyPr/>
                    <a:lstStyle/>
                    <a:p>
                      <a:pPr algn="ctr">
                        <a:lnSpc>
                          <a:spcPct val="106000"/>
                        </a:lnSpc>
                        <a:spcAft>
                          <a:spcPts val="0"/>
                        </a:spcAft>
                      </a:pPr>
                      <a:r>
                        <a:rPr lang="tr-T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4"/>
                    </a:solidFill>
                  </a:tcPr>
                </a:tc>
                <a:tc>
                  <a:txBody>
                    <a:bodyPr/>
                    <a:lstStyle/>
                    <a:p>
                      <a:pPr algn="ctr">
                        <a:lnSpc>
                          <a:spcPct val="106000"/>
                        </a:lnSpc>
                        <a:spcAft>
                          <a:spcPts val="0"/>
                        </a:spcAft>
                      </a:pPr>
                      <a:r>
                        <a:rPr lang="tr-T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0320" marR="20320" marT="10160" marB="101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4"/>
                    </a:solidFill>
                  </a:tcPr>
                </a:tc>
                <a:extLst>
                  <a:ext uri="{0D108BD9-81ED-4DB2-BD59-A6C34878D82A}">
                    <a16:rowId xmlns:a16="http://schemas.microsoft.com/office/drawing/2014/main" val="3175975713"/>
                  </a:ext>
                </a:extLst>
              </a:tr>
              <a:tr h="630295">
                <a:tc>
                  <a:txBody>
                    <a:bodyPr/>
                    <a:lstStyle/>
                    <a:p>
                      <a:pPr algn="ctr">
                        <a:lnSpc>
                          <a:spcPct val="106000"/>
                        </a:lnSpc>
                        <a:spcAft>
                          <a:spcPts val="0"/>
                        </a:spcAft>
                      </a:pPr>
                      <a:r>
                        <a:rPr lang="tr-TR" sz="1800">
                          <a:effectLst/>
                          <a:latin typeface="Arial" panose="020B0604020202020204" pitchFamily="34" charset="0"/>
                          <a:ea typeface="Times New Roman" panose="02020603050405020304" pitchFamily="18" charset="0"/>
                          <a:cs typeface="Times New Roman" panose="02020603050405020304" pitchFamily="18" charset="0"/>
                        </a:rPr>
                        <a:t>7</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0320" marR="20320" marT="10160" marB="101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4"/>
                    </a:solidFill>
                  </a:tcPr>
                </a:tc>
                <a:tc>
                  <a:txBody>
                    <a:bodyPr/>
                    <a:lstStyle/>
                    <a:p>
                      <a:pPr>
                        <a:lnSpc>
                          <a:spcPct val="106000"/>
                        </a:lnSpc>
                        <a:spcAft>
                          <a:spcPts val="0"/>
                        </a:spcAft>
                      </a:pPr>
                      <a:r>
                        <a:rPr lang="tr-TR" sz="1800" b="1">
                          <a:solidFill>
                            <a:srgbClr val="000000"/>
                          </a:solidFill>
                          <a:effectLst/>
                          <a:latin typeface="Arial" panose="020B0604020202020204" pitchFamily="34" charset="0"/>
                          <a:ea typeface="Helvetica Light"/>
                          <a:cs typeface="Times New Roman" panose="02020603050405020304" pitchFamily="18" charset="0"/>
                        </a:rPr>
                        <a:t>Fizyoterapi ve Rehabilitasyon</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0320" marR="20320" marT="10160" marB="101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4"/>
                    </a:solidFill>
                  </a:tcPr>
                </a:tc>
                <a:tc>
                  <a:txBody>
                    <a:bodyPr/>
                    <a:lstStyle/>
                    <a:p>
                      <a:pPr algn="ctr">
                        <a:lnSpc>
                          <a:spcPct val="106000"/>
                        </a:lnSpc>
                        <a:spcAft>
                          <a:spcPts val="0"/>
                        </a:spcAft>
                      </a:pPr>
                      <a:r>
                        <a:rPr lang="tr-TR" sz="1800">
                          <a:solidFill>
                            <a:srgbClr val="000000"/>
                          </a:solidFill>
                          <a:effectLst/>
                          <a:latin typeface="Arial" panose="020B0604020202020204" pitchFamily="34" charset="0"/>
                          <a:ea typeface="Helvetica Light"/>
                          <a:cs typeface="Times New Roman" panose="02020603050405020304" pitchFamily="18" charset="0"/>
                        </a:rPr>
                        <a:t>Fizyoterapi ve Rehabilitasyon</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0320" marR="20320" marT="10160" marB="101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4"/>
                    </a:solidFill>
                  </a:tcPr>
                </a:tc>
                <a:tc>
                  <a:txBody>
                    <a:bodyPr/>
                    <a:lstStyle/>
                    <a:p>
                      <a:pPr algn="ctr">
                        <a:lnSpc>
                          <a:spcPct val="106000"/>
                        </a:lnSpc>
                        <a:spcAft>
                          <a:spcPts val="0"/>
                        </a:spcAft>
                      </a:pPr>
                      <a:r>
                        <a:rPr lang="tr-T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4"/>
                    </a:solidFill>
                  </a:tcPr>
                </a:tc>
                <a:tc>
                  <a:txBody>
                    <a:bodyPr/>
                    <a:lstStyle/>
                    <a:p>
                      <a:pPr algn="ctr">
                        <a:lnSpc>
                          <a:spcPct val="106000"/>
                        </a:lnSpc>
                        <a:spcAft>
                          <a:spcPts val="0"/>
                        </a:spcAft>
                      </a:pPr>
                      <a:r>
                        <a:rPr lang="tr-T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0320" marR="20320" marT="10160" marB="101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4"/>
                    </a:solidFill>
                  </a:tcPr>
                </a:tc>
                <a:extLst>
                  <a:ext uri="{0D108BD9-81ED-4DB2-BD59-A6C34878D82A}">
                    <a16:rowId xmlns:a16="http://schemas.microsoft.com/office/drawing/2014/main" val="3304585717"/>
                  </a:ext>
                </a:extLst>
              </a:tr>
              <a:tr h="630295">
                <a:tc>
                  <a:txBody>
                    <a:bodyPr/>
                    <a:lstStyle/>
                    <a:p>
                      <a:pPr algn="ctr">
                        <a:lnSpc>
                          <a:spcPct val="106000"/>
                        </a:lnSpc>
                        <a:spcAft>
                          <a:spcPts val="0"/>
                        </a:spcAft>
                      </a:pPr>
                      <a:r>
                        <a:rPr lang="tr-TR" sz="1800">
                          <a:effectLst/>
                          <a:latin typeface="Arial" panose="020B0604020202020204" pitchFamily="34" charset="0"/>
                          <a:ea typeface="Times New Roman" panose="02020603050405020304" pitchFamily="18" charset="0"/>
                          <a:cs typeface="Times New Roman" panose="02020603050405020304" pitchFamily="18" charset="0"/>
                        </a:rPr>
                        <a:t>8</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0320" marR="20320" marT="10160" marB="101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4"/>
                    </a:solidFill>
                  </a:tcPr>
                </a:tc>
                <a:tc>
                  <a:txBody>
                    <a:bodyPr/>
                    <a:lstStyle/>
                    <a:p>
                      <a:pPr>
                        <a:lnSpc>
                          <a:spcPct val="106000"/>
                        </a:lnSpc>
                        <a:spcAft>
                          <a:spcPts val="0"/>
                        </a:spcAft>
                      </a:pPr>
                      <a:r>
                        <a:rPr lang="tr-TR" sz="1800" b="1">
                          <a:solidFill>
                            <a:srgbClr val="000000"/>
                          </a:solidFill>
                          <a:effectLst/>
                          <a:latin typeface="Arial" panose="020B0604020202020204" pitchFamily="34" charset="0"/>
                          <a:ea typeface="Helvetica Light"/>
                          <a:cs typeface="Times New Roman" panose="02020603050405020304" pitchFamily="18" charset="0"/>
                        </a:rPr>
                        <a:t>Beden Eğitimi ve Spor</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0320" marR="20320" marT="10160" marB="101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4"/>
                    </a:solidFill>
                  </a:tcPr>
                </a:tc>
                <a:tc>
                  <a:txBody>
                    <a:bodyPr/>
                    <a:lstStyle/>
                    <a:p>
                      <a:pPr algn="ctr">
                        <a:lnSpc>
                          <a:spcPct val="106000"/>
                        </a:lnSpc>
                        <a:spcAft>
                          <a:spcPts val="0"/>
                        </a:spcAft>
                      </a:pPr>
                      <a:r>
                        <a:rPr lang="tr-TR" sz="1800">
                          <a:solidFill>
                            <a:srgbClr val="000000"/>
                          </a:solidFill>
                          <a:effectLst/>
                          <a:latin typeface="Arial" panose="020B0604020202020204" pitchFamily="34" charset="0"/>
                          <a:ea typeface="Helvetica Light"/>
                          <a:cs typeface="Times New Roman" panose="02020603050405020304" pitchFamily="18" charset="0"/>
                        </a:rPr>
                        <a:t>Beden Eğitimi ve Spor</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20320" marR="20320" marT="10160" marB="101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4"/>
                    </a:solidFill>
                  </a:tcPr>
                </a:tc>
                <a:tc>
                  <a:txBody>
                    <a:bodyPr/>
                    <a:lstStyle/>
                    <a:p>
                      <a:pPr algn="ctr">
                        <a:lnSpc>
                          <a:spcPct val="106000"/>
                        </a:lnSpc>
                        <a:spcAft>
                          <a:spcPts val="0"/>
                        </a:spcAft>
                      </a:pPr>
                      <a:r>
                        <a:rPr lang="tr-TR" sz="1800">
                          <a:solidFill>
                            <a:srgbClr val="000000"/>
                          </a:solidFill>
                          <a:effectLst/>
                          <a:latin typeface="Arial" panose="020B0604020202020204" pitchFamily="34" charset="0"/>
                          <a:ea typeface="Helvetica Light"/>
                          <a:cs typeface="Times New Roman" panose="02020603050405020304" pitchFamily="18" charset="0"/>
                        </a:rPr>
                        <a:t>Beden Eğitimi ve Spor</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4"/>
                    </a:solidFill>
                  </a:tcPr>
                </a:tc>
                <a:tc>
                  <a:txBody>
                    <a:bodyPr/>
                    <a:lstStyle/>
                    <a:p>
                      <a:pPr algn="ctr">
                        <a:lnSpc>
                          <a:spcPct val="106000"/>
                        </a:lnSpc>
                        <a:spcAft>
                          <a:spcPts val="0"/>
                        </a:spcAft>
                      </a:pPr>
                      <a:r>
                        <a:rPr lang="tr-TR" sz="1800" dirty="0">
                          <a:solidFill>
                            <a:srgbClr val="000000"/>
                          </a:solidFill>
                          <a:effectLst/>
                          <a:latin typeface="Arial" panose="020B0604020202020204" pitchFamily="34" charset="0"/>
                          <a:ea typeface="Helvetica Light"/>
                          <a:cs typeface="Times New Roman" panose="02020603050405020304" pitchFamily="18" charset="0"/>
                        </a:rPr>
                        <a:t>Beden Eğitimi ve Spor</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0320" marR="20320" marT="10160" marB="1016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F4"/>
                    </a:solidFill>
                  </a:tcPr>
                </a:tc>
                <a:extLst>
                  <a:ext uri="{0D108BD9-81ED-4DB2-BD59-A6C34878D82A}">
                    <a16:rowId xmlns:a16="http://schemas.microsoft.com/office/drawing/2014/main" val="781316494"/>
                  </a:ext>
                </a:extLst>
              </a:tr>
            </a:tbl>
          </a:graphicData>
        </a:graphic>
      </p:graphicFrame>
    </p:spTree>
    <p:extLst>
      <p:ext uri="{BB962C8B-B14F-4D97-AF65-F5344CB8AC3E}">
        <p14:creationId xmlns:p14="http://schemas.microsoft.com/office/powerpoint/2010/main" val="291487039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Not Sistemi"/>
          <p:cNvSpPr txBox="1"/>
          <p:nvPr/>
        </p:nvSpPr>
        <p:spPr>
          <a:xfrm>
            <a:off x="5945532" y="302443"/>
            <a:ext cx="6452087" cy="487313"/>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r">
              <a:defRPr sz="2500" b="1">
                <a:solidFill>
                  <a:srgbClr val="FFFFFF"/>
                </a:solidFill>
                <a:latin typeface="Arial"/>
                <a:ea typeface="Arial"/>
                <a:cs typeface="Arial"/>
                <a:sym typeface="Arial"/>
              </a:defRPr>
            </a:lvl1pPr>
          </a:lstStyle>
          <a:p>
            <a:pPr lvl="0"/>
            <a:r>
              <a:rPr lang="tr-TR"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Sağlık Bilimleri Enstitüsü Öğrenci Sayıları</a:t>
            </a:r>
            <a:endParaRPr kumimoji="0" lang="tr-TR"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graphicFrame>
        <p:nvGraphicFramePr>
          <p:cNvPr id="3" name="Tablo 2">
            <a:extLst>
              <a:ext uri="{FF2B5EF4-FFF2-40B4-BE49-F238E27FC236}">
                <a16:creationId xmlns:a16="http://schemas.microsoft.com/office/drawing/2014/main" id="{AE533E17-5C63-46E1-9575-DAC87D93DFAE}"/>
              </a:ext>
            </a:extLst>
          </p:cNvPr>
          <p:cNvGraphicFramePr>
            <a:graphicFrameLocks noGrp="1"/>
          </p:cNvGraphicFramePr>
          <p:nvPr>
            <p:extLst>
              <p:ext uri="{D42A27DB-BD31-4B8C-83A1-F6EECF244321}">
                <p14:modId xmlns:p14="http://schemas.microsoft.com/office/powerpoint/2010/main" val="1920792642"/>
              </p:ext>
            </p:extLst>
          </p:nvPr>
        </p:nvGraphicFramePr>
        <p:xfrm>
          <a:off x="1746123" y="2330295"/>
          <a:ext cx="9487934" cy="6378276"/>
        </p:xfrm>
        <a:graphic>
          <a:graphicData uri="http://schemas.openxmlformats.org/drawingml/2006/table">
            <a:tbl>
              <a:tblPr/>
              <a:tblGrid>
                <a:gridCol w="1203906">
                  <a:extLst>
                    <a:ext uri="{9D8B030D-6E8A-4147-A177-3AD203B41FA5}">
                      <a16:colId xmlns:a16="http://schemas.microsoft.com/office/drawing/2014/main" val="4079765853"/>
                    </a:ext>
                  </a:extLst>
                </a:gridCol>
                <a:gridCol w="4346950">
                  <a:extLst>
                    <a:ext uri="{9D8B030D-6E8A-4147-A177-3AD203B41FA5}">
                      <a16:colId xmlns:a16="http://schemas.microsoft.com/office/drawing/2014/main" val="2614199506"/>
                    </a:ext>
                  </a:extLst>
                </a:gridCol>
                <a:gridCol w="1968876">
                  <a:extLst>
                    <a:ext uri="{9D8B030D-6E8A-4147-A177-3AD203B41FA5}">
                      <a16:colId xmlns:a16="http://schemas.microsoft.com/office/drawing/2014/main" val="1337792434"/>
                    </a:ext>
                  </a:extLst>
                </a:gridCol>
                <a:gridCol w="1968202">
                  <a:extLst>
                    <a:ext uri="{9D8B030D-6E8A-4147-A177-3AD203B41FA5}">
                      <a16:colId xmlns:a16="http://schemas.microsoft.com/office/drawing/2014/main" val="3091258754"/>
                    </a:ext>
                  </a:extLst>
                </a:gridCol>
              </a:tblGrid>
              <a:tr h="587044">
                <a:tc gridSpan="3">
                  <a:txBody>
                    <a:bodyPr/>
                    <a:lstStyle/>
                    <a:p>
                      <a:pPr algn="ctr" fontAlgn="ctr">
                        <a:lnSpc>
                          <a:spcPct val="106000"/>
                        </a:lnSpc>
                        <a:spcAft>
                          <a:spcPts val="0"/>
                        </a:spcAft>
                      </a:pPr>
                      <a:r>
                        <a:rPr lang="tr-TR" sz="1700" b="1">
                          <a:solidFill>
                            <a:srgbClr val="000000"/>
                          </a:solidFill>
                          <a:effectLst/>
                          <a:latin typeface="Arial" panose="020B0604020202020204" pitchFamily="34" charset="0"/>
                          <a:ea typeface="Helvetica Light"/>
                          <a:cs typeface="Times New Roman" panose="02020603050405020304" pitchFamily="18" charset="0"/>
                        </a:rPr>
                        <a:t>Program Adı</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2996" marR="2996" marT="2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39A"/>
                    </a:solidFill>
                  </a:tcPr>
                </a:tc>
                <a:tc hMerge="1">
                  <a:txBody>
                    <a:bodyPr/>
                    <a:lstStyle/>
                    <a:p>
                      <a:endParaRPr lang="tr-TR"/>
                    </a:p>
                  </a:txBody>
                  <a:tcPr/>
                </a:tc>
                <a:tc hMerge="1">
                  <a:txBody>
                    <a:bodyPr/>
                    <a:lstStyle/>
                    <a:p>
                      <a:endParaRPr lang="tr-TR"/>
                    </a:p>
                  </a:txBody>
                  <a:tcPr/>
                </a:tc>
                <a:tc>
                  <a:txBody>
                    <a:bodyPr/>
                    <a:lstStyle/>
                    <a:p>
                      <a:pPr algn="ctr">
                        <a:lnSpc>
                          <a:spcPct val="106000"/>
                        </a:lnSpc>
                        <a:spcAft>
                          <a:spcPts val="0"/>
                        </a:spcAft>
                      </a:pPr>
                      <a:r>
                        <a:rPr lang="tr-TR" sz="1700" b="1">
                          <a:solidFill>
                            <a:srgbClr val="000000"/>
                          </a:solidFill>
                          <a:effectLst/>
                          <a:latin typeface="Arial" panose="020B0604020202020204" pitchFamily="34" charset="0"/>
                          <a:ea typeface="Helvetica Light"/>
                          <a:cs typeface="Times New Roman" panose="02020603050405020304" pitchFamily="18" charset="0"/>
                        </a:rPr>
                        <a:t>Öğrenci Sayısı</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2996" marR="2996" marT="2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39A"/>
                    </a:solidFill>
                  </a:tcPr>
                </a:tc>
                <a:extLst>
                  <a:ext uri="{0D108BD9-81ED-4DB2-BD59-A6C34878D82A}">
                    <a16:rowId xmlns:a16="http://schemas.microsoft.com/office/drawing/2014/main" val="140366699"/>
                  </a:ext>
                </a:extLst>
              </a:tr>
              <a:tr h="379209">
                <a:tc rowSpan="2">
                  <a:txBody>
                    <a:bodyPr/>
                    <a:lstStyle/>
                    <a:p>
                      <a:pPr algn="ctr" fontAlgn="ctr">
                        <a:lnSpc>
                          <a:spcPct val="106000"/>
                        </a:lnSpc>
                        <a:spcAft>
                          <a:spcPts val="0"/>
                        </a:spcAft>
                      </a:pPr>
                      <a:r>
                        <a:rPr lang="tr-TR" sz="1700" b="1">
                          <a:solidFill>
                            <a:srgbClr val="000000"/>
                          </a:solidFill>
                          <a:effectLst/>
                          <a:latin typeface="Arial" panose="020B0604020202020204" pitchFamily="34" charset="0"/>
                          <a:ea typeface="Helvetica Light"/>
                          <a:cs typeface="Times New Roman" panose="02020603050405020304" pitchFamily="18" charset="0"/>
                        </a:rPr>
                        <a:t>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2996" marR="2996" marT="2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fontAlgn="ctr">
                        <a:lnSpc>
                          <a:spcPct val="106000"/>
                        </a:lnSpc>
                        <a:spcAft>
                          <a:spcPts val="0"/>
                        </a:spcAft>
                      </a:pPr>
                      <a:r>
                        <a:rPr lang="tr-TR" sz="1700">
                          <a:solidFill>
                            <a:srgbClr val="000000"/>
                          </a:solidFill>
                          <a:effectLst/>
                          <a:latin typeface="Arial" panose="020B0604020202020204" pitchFamily="34" charset="0"/>
                          <a:ea typeface="Helvetica Light"/>
                          <a:cs typeface="Times New Roman" panose="02020603050405020304" pitchFamily="18" charset="0"/>
                        </a:rPr>
                        <a:t>Hemşirelikte Yönetim</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2996" marR="2996" marT="2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6000"/>
                        </a:lnSpc>
                        <a:spcAft>
                          <a:spcPts val="0"/>
                        </a:spcAft>
                      </a:pPr>
                      <a:r>
                        <a:rPr lang="tr-TR" sz="1700">
                          <a:solidFill>
                            <a:srgbClr val="000000"/>
                          </a:solidFill>
                          <a:effectLst/>
                          <a:latin typeface="Arial" panose="020B0604020202020204" pitchFamily="34" charset="0"/>
                          <a:ea typeface="Helvetica Light"/>
                          <a:cs typeface="Times New Roman" panose="02020603050405020304" pitchFamily="18" charset="0"/>
                        </a:rPr>
                        <a:t>Doktora</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2996" marR="2996" marT="2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FFE"/>
                    </a:solidFill>
                  </a:tcPr>
                </a:tc>
                <a:tc>
                  <a:txBody>
                    <a:bodyPr/>
                    <a:lstStyle/>
                    <a:p>
                      <a:pPr algn="ctr" fontAlgn="ctr">
                        <a:lnSpc>
                          <a:spcPct val="106000"/>
                        </a:lnSpc>
                        <a:spcAft>
                          <a:spcPts val="0"/>
                        </a:spcAft>
                      </a:pPr>
                      <a:r>
                        <a:rPr lang="tr-TR" sz="1700">
                          <a:solidFill>
                            <a:srgbClr val="000000"/>
                          </a:solidFill>
                          <a:effectLst/>
                          <a:latin typeface="Arial" panose="020B0604020202020204" pitchFamily="34" charset="0"/>
                          <a:ea typeface="Helvetica Light"/>
                          <a:cs typeface="Times New Roman" panose="02020603050405020304" pitchFamily="18" charset="0"/>
                        </a:rPr>
                        <a:t>18</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2996" marR="2996" marT="2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211109"/>
                  </a:ext>
                </a:extLst>
              </a:tr>
              <a:tr h="406555">
                <a:tc vMerge="1">
                  <a:txBody>
                    <a:bodyPr/>
                    <a:lstStyle/>
                    <a:p>
                      <a:endParaRPr lang="tr-TR"/>
                    </a:p>
                  </a:txBody>
                  <a:tcPr/>
                </a:tc>
                <a:tc vMerge="1">
                  <a:txBody>
                    <a:bodyPr/>
                    <a:lstStyle/>
                    <a:p>
                      <a:endParaRPr lang="tr-TR"/>
                    </a:p>
                  </a:txBody>
                  <a:tcPr/>
                </a:tc>
                <a:tc>
                  <a:txBody>
                    <a:bodyPr/>
                    <a:lstStyle/>
                    <a:p>
                      <a:pPr algn="ctr" fontAlgn="ctr">
                        <a:lnSpc>
                          <a:spcPct val="106000"/>
                        </a:lnSpc>
                        <a:spcAft>
                          <a:spcPts val="0"/>
                        </a:spcAft>
                      </a:pPr>
                      <a:r>
                        <a:rPr lang="tr-TR" sz="1700">
                          <a:solidFill>
                            <a:srgbClr val="000000"/>
                          </a:solidFill>
                          <a:effectLst/>
                          <a:latin typeface="Arial" panose="020B0604020202020204" pitchFamily="34" charset="0"/>
                          <a:ea typeface="Helvetica Light"/>
                          <a:cs typeface="Times New Roman" panose="02020603050405020304" pitchFamily="18" charset="0"/>
                        </a:rPr>
                        <a:t>Tezli YL</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2996" marR="2996" marT="2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FFE"/>
                    </a:solidFill>
                  </a:tcPr>
                </a:tc>
                <a:tc>
                  <a:txBody>
                    <a:bodyPr/>
                    <a:lstStyle/>
                    <a:p>
                      <a:pPr algn="ctr" fontAlgn="ctr">
                        <a:lnSpc>
                          <a:spcPct val="106000"/>
                        </a:lnSpc>
                        <a:spcAft>
                          <a:spcPts val="0"/>
                        </a:spcAft>
                      </a:pPr>
                      <a:r>
                        <a:rPr lang="tr-TR" sz="1700">
                          <a:solidFill>
                            <a:srgbClr val="000000"/>
                          </a:solidFill>
                          <a:effectLst/>
                          <a:latin typeface="Arial" panose="020B0604020202020204" pitchFamily="34" charset="0"/>
                          <a:ea typeface="Helvetica Light"/>
                          <a:cs typeface="Times New Roman" panose="02020603050405020304" pitchFamily="18" charset="0"/>
                        </a:rPr>
                        <a:t>16</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2996" marR="2996" marT="2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8358127"/>
                  </a:ext>
                </a:extLst>
              </a:tr>
              <a:tr h="560144">
                <a:tc>
                  <a:txBody>
                    <a:bodyPr/>
                    <a:lstStyle/>
                    <a:p>
                      <a:pPr algn="ctr" fontAlgn="ctr">
                        <a:lnSpc>
                          <a:spcPct val="106000"/>
                        </a:lnSpc>
                        <a:spcAft>
                          <a:spcPts val="0"/>
                        </a:spcAft>
                      </a:pPr>
                      <a:r>
                        <a:rPr lang="tr-TR" sz="1700" b="1">
                          <a:solidFill>
                            <a:srgbClr val="000000"/>
                          </a:solidFill>
                          <a:effectLst/>
                          <a:latin typeface="Arial" panose="020B0604020202020204" pitchFamily="34" charset="0"/>
                          <a:ea typeface="Helvetica Light"/>
                          <a:cs typeface="Times New Roman" panose="02020603050405020304" pitchFamily="18" charset="0"/>
                        </a:rPr>
                        <a:t>2</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2996" marR="2996" marT="2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ctr">
                        <a:lnSpc>
                          <a:spcPct val="106000"/>
                        </a:lnSpc>
                        <a:spcAft>
                          <a:spcPts val="0"/>
                        </a:spcAft>
                      </a:pPr>
                      <a:r>
                        <a:rPr lang="tr-TR" sz="1700">
                          <a:solidFill>
                            <a:srgbClr val="000000"/>
                          </a:solidFill>
                          <a:effectLst/>
                          <a:latin typeface="Arial" panose="020B0604020202020204" pitchFamily="34" charset="0"/>
                          <a:ea typeface="Helvetica Light"/>
                          <a:cs typeface="Times New Roman" panose="02020603050405020304" pitchFamily="18" charset="0"/>
                        </a:rPr>
                        <a:t>Ruh Sağlığı ve Psikiyatri Hemşireliği</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2996" marR="2996" marT="2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6000"/>
                        </a:lnSpc>
                        <a:spcAft>
                          <a:spcPts val="0"/>
                        </a:spcAft>
                      </a:pPr>
                      <a:r>
                        <a:rPr lang="tr-TR" sz="1700">
                          <a:solidFill>
                            <a:srgbClr val="000000"/>
                          </a:solidFill>
                          <a:effectLst/>
                          <a:latin typeface="Arial" panose="020B0604020202020204" pitchFamily="34" charset="0"/>
                          <a:ea typeface="Helvetica Light"/>
                          <a:cs typeface="Times New Roman" panose="02020603050405020304" pitchFamily="18" charset="0"/>
                        </a:rPr>
                        <a:t>Tezli YL</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2996" marR="2996" marT="2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FFE"/>
                    </a:solidFill>
                  </a:tcPr>
                </a:tc>
                <a:tc>
                  <a:txBody>
                    <a:bodyPr/>
                    <a:lstStyle/>
                    <a:p>
                      <a:pPr algn="ctr" fontAlgn="ctr">
                        <a:lnSpc>
                          <a:spcPct val="106000"/>
                        </a:lnSpc>
                        <a:spcAft>
                          <a:spcPts val="0"/>
                        </a:spcAft>
                      </a:pPr>
                      <a:r>
                        <a:rPr lang="tr-TR" sz="1700">
                          <a:solidFill>
                            <a:srgbClr val="000000"/>
                          </a:solidFill>
                          <a:effectLst/>
                          <a:latin typeface="Arial" panose="020B0604020202020204" pitchFamily="34" charset="0"/>
                          <a:ea typeface="Helvetica Light"/>
                          <a:cs typeface="Times New Roman" panose="02020603050405020304" pitchFamily="18" charset="0"/>
                        </a:rPr>
                        <a:t>30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2996" marR="2996" marT="2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8926965"/>
                  </a:ext>
                </a:extLst>
              </a:tr>
              <a:tr h="560144">
                <a:tc>
                  <a:txBody>
                    <a:bodyPr/>
                    <a:lstStyle/>
                    <a:p>
                      <a:pPr algn="ctr" fontAlgn="ctr">
                        <a:lnSpc>
                          <a:spcPct val="106000"/>
                        </a:lnSpc>
                        <a:spcAft>
                          <a:spcPts val="0"/>
                        </a:spcAft>
                      </a:pPr>
                      <a:r>
                        <a:rPr lang="tr-TR" sz="1700" b="1" dirty="0">
                          <a:solidFill>
                            <a:srgbClr val="000000"/>
                          </a:solidFill>
                          <a:effectLst/>
                          <a:latin typeface="Arial" panose="020B0604020202020204" pitchFamily="34" charset="0"/>
                          <a:ea typeface="Helvetica Light"/>
                          <a:cs typeface="Times New Roman" panose="02020603050405020304" pitchFamily="18" charset="0"/>
                        </a:rPr>
                        <a:t> 3</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996" marR="2996" marT="2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ctr">
                        <a:lnSpc>
                          <a:spcPct val="106000"/>
                        </a:lnSpc>
                        <a:spcAft>
                          <a:spcPts val="0"/>
                        </a:spcAft>
                      </a:pPr>
                      <a:r>
                        <a:rPr lang="tr-TR" sz="1700">
                          <a:solidFill>
                            <a:srgbClr val="000000"/>
                          </a:solidFill>
                          <a:effectLst/>
                          <a:latin typeface="Arial" panose="020B0604020202020204" pitchFamily="34" charset="0"/>
                          <a:ea typeface="Helvetica Light"/>
                          <a:cs typeface="Times New Roman" panose="02020603050405020304" pitchFamily="18" charset="0"/>
                        </a:rPr>
                        <a:t>Kadın Sağlığı ve Hastalıkları Hemşireliği</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2996" marR="2996" marT="2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6000"/>
                        </a:lnSpc>
                        <a:spcAft>
                          <a:spcPts val="0"/>
                        </a:spcAft>
                      </a:pPr>
                      <a:r>
                        <a:rPr lang="tr-TR" sz="1700">
                          <a:solidFill>
                            <a:srgbClr val="000000"/>
                          </a:solidFill>
                          <a:effectLst/>
                          <a:latin typeface="Arial" panose="020B0604020202020204" pitchFamily="34" charset="0"/>
                          <a:ea typeface="Helvetica Light"/>
                          <a:cs typeface="Times New Roman" panose="02020603050405020304" pitchFamily="18" charset="0"/>
                        </a:rPr>
                        <a:t>Tezli YL</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2996" marR="2996" marT="2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FFE"/>
                    </a:solidFill>
                  </a:tcPr>
                </a:tc>
                <a:tc>
                  <a:txBody>
                    <a:bodyPr/>
                    <a:lstStyle/>
                    <a:p>
                      <a:pPr algn="ctr" fontAlgn="ctr">
                        <a:lnSpc>
                          <a:spcPct val="106000"/>
                        </a:lnSpc>
                        <a:spcAft>
                          <a:spcPts val="0"/>
                        </a:spcAft>
                      </a:pPr>
                      <a:r>
                        <a:rPr lang="tr-TR" sz="1700">
                          <a:solidFill>
                            <a:srgbClr val="000000"/>
                          </a:solidFill>
                          <a:effectLst/>
                          <a:latin typeface="Arial" panose="020B0604020202020204" pitchFamily="34" charset="0"/>
                          <a:ea typeface="Helvetica Light"/>
                          <a:cs typeface="Times New Roman" panose="02020603050405020304" pitchFamily="18" charset="0"/>
                        </a:rPr>
                        <a:t>5</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2996" marR="2996" marT="2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299876"/>
                  </a:ext>
                </a:extLst>
              </a:tr>
              <a:tr h="429649">
                <a:tc>
                  <a:txBody>
                    <a:bodyPr/>
                    <a:lstStyle/>
                    <a:p>
                      <a:pPr algn="ctr" fontAlgn="ctr">
                        <a:lnSpc>
                          <a:spcPct val="106000"/>
                        </a:lnSpc>
                        <a:spcAft>
                          <a:spcPts val="0"/>
                        </a:spcAft>
                      </a:pPr>
                      <a:r>
                        <a:rPr lang="tr-TR" sz="1700" b="1" dirty="0">
                          <a:solidFill>
                            <a:srgbClr val="000000"/>
                          </a:solidFill>
                          <a:effectLst/>
                          <a:latin typeface="Arial" panose="020B0604020202020204" pitchFamily="34" charset="0"/>
                          <a:ea typeface="Helvetica Light"/>
                          <a:cs typeface="Times New Roman" panose="02020603050405020304" pitchFamily="18" charset="0"/>
                        </a:rPr>
                        <a:t>4</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996" marR="2996" marT="2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ctr">
                        <a:lnSpc>
                          <a:spcPct val="106000"/>
                        </a:lnSpc>
                        <a:spcAft>
                          <a:spcPts val="0"/>
                        </a:spcAft>
                      </a:pPr>
                      <a:r>
                        <a:rPr lang="tr-TR" sz="1700">
                          <a:solidFill>
                            <a:srgbClr val="000000"/>
                          </a:solidFill>
                          <a:effectLst/>
                          <a:latin typeface="Arial" panose="020B0604020202020204" pitchFamily="34" charset="0"/>
                          <a:ea typeface="Helvetica Light"/>
                          <a:cs typeface="Times New Roman" panose="02020603050405020304" pitchFamily="18" charset="0"/>
                        </a:rPr>
                        <a:t>Anatomi</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2996" marR="2996" marT="2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6000"/>
                        </a:lnSpc>
                        <a:spcAft>
                          <a:spcPts val="0"/>
                        </a:spcAft>
                      </a:pPr>
                      <a:r>
                        <a:rPr lang="tr-TR" sz="1700">
                          <a:solidFill>
                            <a:srgbClr val="000000"/>
                          </a:solidFill>
                          <a:effectLst/>
                          <a:latin typeface="Arial" panose="020B0604020202020204" pitchFamily="34" charset="0"/>
                          <a:ea typeface="Helvetica Light"/>
                          <a:cs typeface="Times New Roman" panose="02020603050405020304" pitchFamily="18" charset="0"/>
                        </a:rPr>
                        <a:t>Tezli YL</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2996" marR="2996" marT="2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FFE"/>
                    </a:solidFill>
                  </a:tcPr>
                </a:tc>
                <a:tc>
                  <a:txBody>
                    <a:bodyPr/>
                    <a:lstStyle/>
                    <a:p>
                      <a:pPr algn="ctr" fontAlgn="ctr">
                        <a:lnSpc>
                          <a:spcPct val="106000"/>
                        </a:lnSpc>
                        <a:spcAft>
                          <a:spcPts val="0"/>
                        </a:spcAft>
                      </a:pPr>
                      <a:r>
                        <a:rPr lang="tr-TR" sz="1700">
                          <a:solidFill>
                            <a:srgbClr val="000000"/>
                          </a:solidFill>
                          <a:effectLst/>
                          <a:latin typeface="Arial" panose="020B0604020202020204" pitchFamily="34" charset="0"/>
                          <a:ea typeface="Helvetica Light"/>
                          <a:cs typeface="Times New Roman" panose="02020603050405020304" pitchFamily="18" charset="0"/>
                        </a:rPr>
                        <a:t>2</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2996" marR="2996" marT="2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3141622"/>
                  </a:ext>
                </a:extLst>
              </a:tr>
              <a:tr h="478873">
                <a:tc>
                  <a:txBody>
                    <a:bodyPr/>
                    <a:lstStyle/>
                    <a:p>
                      <a:pPr algn="ctr" fontAlgn="ctr">
                        <a:lnSpc>
                          <a:spcPct val="106000"/>
                        </a:lnSpc>
                        <a:spcAft>
                          <a:spcPts val="0"/>
                        </a:spcAft>
                      </a:pPr>
                      <a:r>
                        <a:rPr lang="tr-TR" sz="1700" b="1" dirty="0">
                          <a:solidFill>
                            <a:srgbClr val="000000"/>
                          </a:solidFill>
                          <a:effectLst/>
                          <a:latin typeface="Arial" panose="020B0604020202020204" pitchFamily="34" charset="0"/>
                          <a:ea typeface="Helvetica Light"/>
                          <a:cs typeface="Times New Roman" panose="02020603050405020304" pitchFamily="18" charset="0"/>
                        </a:rPr>
                        <a:t>5</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996" marR="2996" marT="2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ctr">
                        <a:lnSpc>
                          <a:spcPct val="106000"/>
                        </a:lnSpc>
                        <a:spcAft>
                          <a:spcPts val="0"/>
                        </a:spcAft>
                      </a:pPr>
                      <a:r>
                        <a:rPr lang="tr-TR" sz="1700">
                          <a:solidFill>
                            <a:srgbClr val="000000"/>
                          </a:solidFill>
                          <a:effectLst/>
                          <a:latin typeface="Arial" panose="020B0604020202020204" pitchFamily="34" charset="0"/>
                          <a:ea typeface="Helvetica Light"/>
                          <a:cs typeface="Times New Roman" panose="02020603050405020304" pitchFamily="18" charset="0"/>
                        </a:rPr>
                        <a:t>Sosyal Hizmet</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2996" marR="2996" marT="2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6000"/>
                        </a:lnSpc>
                        <a:spcAft>
                          <a:spcPts val="0"/>
                        </a:spcAft>
                      </a:pPr>
                      <a:r>
                        <a:rPr lang="tr-TR" sz="1700">
                          <a:solidFill>
                            <a:srgbClr val="000000"/>
                          </a:solidFill>
                          <a:effectLst/>
                          <a:latin typeface="Arial" panose="020B0604020202020204" pitchFamily="34" charset="0"/>
                          <a:ea typeface="Helvetica Light"/>
                          <a:cs typeface="Times New Roman" panose="02020603050405020304" pitchFamily="18" charset="0"/>
                        </a:rPr>
                        <a:t>Tezli YL</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2996" marR="2996" marT="2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FFE"/>
                    </a:solidFill>
                  </a:tcPr>
                </a:tc>
                <a:tc>
                  <a:txBody>
                    <a:bodyPr/>
                    <a:lstStyle/>
                    <a:p>
                      <a:pPr algn="ctr" fontAlgn="ctr">
                        <a:lnSpc>
                          <a:spcPct val="106000"/>
                        </a:lnSpc>
                        <a:spcAft>
                          <a:spcPts val="0"/>
                        </a:spcAft>
                      </a:pPr>
                      <a:r>
                        <a:rPr lang="tr-TR" sz="1700">
                          <a:solidFill>
                            <a:srgbClr val="000000"/>
                          </a:solidFill>
                          <a:effectLst/>
                          <a:latin typeface="Arial" panose="020B0604020202020204" pitchFamily="34" charset="0"/>
                          <a:ea typeface="Helvetica Light"/>
                          <a:cs typeface="Times New Roman" panose="02020603050405020304" pitchFamily="18" charset="0"/>
                        </a:rPr>
                        <a:t>30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2996" marR="2996" marT="2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627243"/>
                  </a:ext>
                </a:extLst>
              </a:tr>
              <a:tr h="478873">
                <a:tc>
                  <a:txBody>
                    <a:bodyPr/>
                    <a:lstStyle/>
                    <a:p>
                      <a:pPr algn="ctr" fontAlgn="ctr">
                        <a:lnSpc>
                          <a:spcPct val="106000"/>
                        </a:lnSpc>
                        <a:spcAft>
                          <a:spcPts val="0"/>
                        </a:spcAft>
                      </a:pPr>
                      <a:r>
                        <a:rPr lang="tr-TR" sz="1700" b="1" dirty="0">
                          <a:solidFill>
                            <a:srgbClr val="000000"/>
                          </a:solidFill>
                          <a:effectLst/>
                          <a:latin typeface="Arial" panose="020B0604020202020204" pitchFamily="34" charset="0"/>
                          <a:ea typeface="Helvetica Light"/>
                          <a:cs typeface="Times New Roman" panose="02020603050405020304" pitchFamily="18" charset="0"/>
                        </a:rPr>
                        <a:t>6</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996" marR="2996" marT="2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ctr">
                        <a:lnSpc>
                          <a:spcPct val="106000"/>
                        </a:lnSpc>
                        <a:spcAft>
                          <a:spcPts val="0"/>
                        </a:spcAft>
                      </a:pPr>
                      <a:r>
                        <a:rPr lang="tr-TR" sz="1700">
                          <a:solidFill>
                            <a:srgbClr val="000000"/>
                          </a:solidFill>
                          <a:effectLst/>
                          <a:latin typeface="Arial" panose="020B0604020202020204" pitchFamily="34" charset="0"/>
                          <a:ea typeface="Helvetica Light"/>
                          <a:cs typeface="Times New Roman" panose="02020603050405020304" pitchFamily="18" charset="0"/>
                        </a:rPr>
                        <a:t>Sağlık Yönetimi</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2996" marR="2996" marT="2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6000"/>
                        </a:lnSpc>
                        <a:spcAft>
                          <a:spcPts val="0"/>
                        </a:spcAft>
                      </a:pPr>
                      <a:r>
                        <a:rPr lang="tr-TR" sz="1700">
                          <a:solidFill>
                            <a:srgbClr val="000000"/>
                          </a:solidFill>
                          <a:effectLst/>
                          <a:latin typeface="Arial" panose="020B0604020202020204" pitchFamily="34" charset="0"/>
                          <a:ea typeface="Helvetica Light"/>
                          <a:cs typeface="Times New Roman" panose="02020603050405020304" pitchFamily="18" charset="0"/>
                        </a:rPr>
                        <a:t>Tezli YL</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2996" marR="2996" marT="2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FFE"/>
                    </a:solidFill>
                  </a:tcPr>
                </a:tc>
                <a:tc>
                  <a:txBody>
                    <a:bodyPr/>
                    <a:lstStyle/>
                    <a:p>
                      <a:pPr algn="ctr" fontAlgn="ctr">
                        <a:lnSpc>
                          <a:spcPct val="106000"/>
                        </a:lnSpc>
                        <a:spcAft>
                          <a:spcPts val="0"/>
                        </a:spcAft>
                      </a:pPr>
                      <a:r>
                        <a:rPr lang="tr-TR" sz="1700">
                          <a:solidFill>
                            <a:srgbClr val="000000"/>
                          </a:solidFill>
                          <a:effectLst/>
                          <a:latin typeface="Arial" panose="020B0604020202020204" pitchFamily="34" charset="0"/>
                          <a:ea typeface="Helvetica Light"/>
                          <a:cs typeface="Times New Roman" panose="02020603050405020304" pitchFamily="18" charset="0"/>
                        </a:rPr>
                        <a:t>26</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2996" marR="2996" marT="2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0974263"/>
                  </a:ext>
                </a:extLst>
              </a:tr>
              <a:tr h="542047">
                <a:tc>
                  <a:txBody>
                    <a:bodyPr/>
                    <a:lstStyle/>
                    <a:p>
                      <a:pPr algn="ctr" fontAlgn="ctr">
                        <a:lnSpc>
                          <a:spcPct val="106000"/>
                        </a:lnSpc>
                        <a:spcAft>
                          <a:spcPts val="0"/>
                        </a:spcAft>
                      </a:pPr>
                      <a:r>
                        <a:rPr lang="tr-TR" sz="1700" b="1" dirty="0">
                          <a:solidFill>
                            <a:srgbClr val="000000"/>
                          </a:solidFill>
                          <a:effectLst/>
                          <a:latin typeface="Arial" panose="020B0604020202020204" pitchFamily="34" charset="0"/>
                          <a:ea typeface="Helvetica Light"/>
                          <a:cs typeface="Times New Roman" panose="02020603050405020304" pitchFamily="18" charset="0"/>
                        </a:rPr>
                        <a:t>7</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996" marR="2996" marT="2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tr-TR" sz="1700">
                          <a:solidFill>
                            <a:srgbClr val="000000"/>
                          </a:solidFill>
                          <a:effectLst/>
                          <a:latin typeface="Arial" panose="020B0604020202020204" pitchFamily="34" charset="0"/>
                          <a:ea typeface="Helvetica Light"/>
                          <a:cs typeface="Times New Roman" panose="02020603050405020304" pitchFamily="18" charset="0"/>
                        </a:rPr>
                        <a:t>Fizyoterapi ve Rehabilitasyon</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2996" marR="2996" marT="2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6000"/>
                        </a:lnSpc>
                        <a:spcAft>
                          <a:spcPts val="0"/>
                        </a:spcAft>
                      </a:pPr>
                      <a:r>
                        <a:rPr lang="tr-TR" sz="1700">
                          <a:solidFill>
                            <a:srgbClr val="000000"/>
                          </a:solidFill>
                          <a:effectLst/>
                          <a:latin typeface="Arial" panose="020B0604020202020204" pitchFamily="34" charset="0"/>
                          <a:ea typeface="Helvetica Light"/>
                          <a:cs typeface="Times New Roman" panose="02020603050405020304" pitchFamily="18" charset="0"/>
                        </a:rPr>
                        <a:t>Tezli YL</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2996" marR="2996" marT="2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FFE"/>
                    </a:solidFill>
                  </a:tcPr>
                </a:tc>
                <a:tc>
                  <a:txBody>
                    <a:bodyPr/>
                    <a:lstStyle/>
                    <a:p>
                      <a:pPr algn="ctr" fontAlgn="ctr">
                        <a:lnSpc>
                          <a:spcPct val="106000"/>
                        </a:lnSpc>
                        <a:spcAft>
                          <a:spcPts val="0"/>
                        </a:spcAft>
                      </a:pPr>
                      <a:r>
                        <a:rPr lang="tr-TR" sz="1700">
                          <a:solidFill>
                            <a:srgbClr val="000000"/>
                          </a:solidFill>
                          <a:effectLst/>
                          <a:latin typeface="Arial" panose="020B0604020202020204" pitchFamily="34" charset="0"/>
                          <a:ea typeface="Helvetica Light"/>
                          <a:cs typeface="Times New Roman" panose="02020603050405020304" pitchFamily="18" charset="0"/>
                        </a:rPr>
                        <a:t>10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2996" marR="2996" marT="2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0175483"/>
                  </a:ext>
                </a:extLst>
              </a:tr>
              <a:tr h="478873">
                <a:tc rowSpan="3">
                  <a:txBody>
                    <a:bodyPr/>
                    <a:lstStyle/>
                    <a:p>
                      <a:pPr algn="ctr" fontAlgn="ctr">
                        <a:lnSpc>
                          <a:spcPct val="106000"/>
                        </a:lnSpc>
                        <a:spcAft>
                          <a:spcPts val="0"/>
                        </a:spcAft>
                      </a:pPr>
                      <a:r>
                        <a:rPr lang="tr-TR" sz="1700" b="1" dirty="0">
                          <a:solidFill>
                            <a:srgbClr val="000000"/>
                          </a:solidFill>
                          <a:effectLst/>
                          <a:latin typeface="Arial" panose="020B0604020202020204" pitchFamily="34" charset="0"/>
                          <a:ea typeface="Helvetica Light"/>
                          <a:cs typeface="Times New Roman" panose="02020603050405020304" pitchFamily="18" charset="0"/>
                        </a:rPr>
                        <a:t>8</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996" marR="2996" marT="2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nSpc>
                          <a:spcPct val="105000"/>
                        </a:lnSpc>
                        <a:spcAft>
                          <a:spcPts val="0"/>
                        </a:spcAft>
                      </a:pPr>
                      <a:r>
                        <a:rPr lang="tr-TR" sz="1700">
                          <a:solidFill>
                            <a:srgbClr val="000000"/>
                          </a:solidFill>
                          <a:effectLst/>
                          <a:latin typeface="Arial" panose="020B0604020202020204" pitchFamily="34" charset="0"/>
                          <a:ea typeface="Helvetica Light"/>
                          <a:cs typeface="Times New Roman" panose="02020603050405020304" pitchFamily="18" charset="0"/>
                        </a:rPr>
                        <a:t>Beden Eğitimi ve Spor</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2996" marR="2996" marT="2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6000"/>
                        </a:lnSpc>
                        <a:spcAft>
                          <a:spcPts val="0"/>
                        </a:spcAft>
                      </a:pPr>
                      <a:r>
                        <a:rPr lang="tr-TR" sz="1700">
                          <a:solidFill>
                            <a:srgbClr val="000000"/>
                          </a:solidFill>
                          <a:effectLst/>
                          <a:latin typeface="Arial" panose="020B0604020202020204" pitchFamily="34" charset="0"/>
                          <a:ea typeface="Helvetica Light"/>
                          <a:cs typeface="Times New Roman" panose="02020603050405020304" pitchFamily="18" charset="0"/>
                        </a:rPr>
                        <a:t>Doktora</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2996" marR="2996" marT="2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FFE"/>
                    </a:solidFill>
                  </a:tcPr>
                </a:tc>
                <a:tc>
                  <a:txBody>
                    <a:bodyPr/>
                    <a:lstStyle/>
                    <a:p>
                      <a:pPr algn="ctr" fontAlgn="ctr">
                        <a:lnSpc>
                          <a:spcPct val="106000"/>
                        </a:lnSpc>
                        <a:spcAft>
                          <a:spcPts val="0"/>
                        </a:spcAft>
                      </a:pPr>
                      <a:r>
                        <a:rPr lang="tr-TR" sz="1700">
                          <a:solidFill>
                            <a:srgbClr val="000000"/>
                          </a:solidFill>
                          <a:effectLst/>
                          <a:latin typeface="Arial" panose="020B0604020202020204" pitchFamily="34" charset="0"/>
                          <a:ea typeface="Helvetica Light"/>
                          <a:cs typeface="Times New Roman" panose="02020603050405020304" pitchFamily="18" charset="0"/>
                        </a:rPr>
                        <a:t>1</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2996" marR="2996" marT="2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856881"/>
                  </a:ext>
                </a:extLst>
              </a:tr>
              <a:tr h="478873">
                <a:tc vMerge="1">
                  <a:txBody>
                    <a:bodyPr/>
                    <a:lstStyle/>
                    <a:p>
                      <a:endParaRPr lang="tr-TR"/>
                    </a:p>
                  </a:txBody>
                  <a:tcPr/>
                </a:tc>
                <a:tc vMerge="1">
                  <a:txBody>
                    <a:bodyPr/>
                    <a:lstStyle/>
                    <a:p>
                      <a:endParaRPr lang="tr-TR"/>
                    </a:p>
                  </a:txBody>
                  <a:tcPr/>
                </a:tc>
                <a:tc>
                  <a:txBody>
                    <a:bodyPr/>
                    <a:lstStyle/>
                    <a:p>
                      <a:pPr algn="ctr" fontAlgn="ctr">
                        <a:lnSpc>
                          <a:spcPct val="106000"/>
                        </a:lnSpc>
                        <a:spcAft>
                          <a:spcPts val="0"/>
                        </a:spcAft>
                      </a:pPr>
                      <a:r>
                        <a:rPr lang="tr-TR" sz="1700">
                          <a:solidFill>
                            <a:srgbClr val="000000"/>
                          </a:solidFill>
                          <a:effectLst/>
                          <a:latin typeface="Arial" panose="020B0604020202020204" pitchFamily="34" charset="0"/>
                          <a:ea typeface="Helvetica Light"/>
                          <a:cs typeface="Times New Roman" panose="02020603050405020304" pitchFamily="18" charset="0"/>
                        </a:rPr>
                        <a:t>Tezli YL</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2996" marR="2996" marT="2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FFE"/>
                    </a:solidFill>
                  </a:tcPr>
                </a:tc>
                <a:tc>
                  <a:txBody>
                    <a:bodyPr/>
                    <a:lstStyle/>
                    <a:p>
                      <a:pPr algn="ctr" fontAlgn="ctr">
                        <a:lnSpc>
                          <a:spcPct val="106000"/>
                        </a:lnSpc>
                        <a:spcAft>
                          <a:spcPts val="0"/>
                        </a:spcAft>
                      </a:pPr>
                      <a:r>
                        <a:rPr lang="tr-TR" sz="1700">
                          <a:solidFill>
                            <a:srgbClr val="000000"/>
                          </a:solidFill>
                          <a:effectLst/>
                          <a:latin typeface="Arial" panose="020B0604020202020204" pitchFamily="34" charset="0"/>
                          <a:ea typeface="Helvetica Light"/>
                          <a:cs typeface="Times New Roman" panose="02020603050405020304" pitchFamily="18" charset="0"/>
                        </a:rPr>
                        <a:t>23</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2996" marR="2996" marT="2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0337220"/>
                  </a:ext>
                </a:extLst>
              </a:tr>
              <a:tr h="478873">
                <a:tc vMerge="1">
                  <a:txBody>
                    <a:bodyPr/>
                    <a:lstStyle/>
                    <a:p>
                      <a:endParaRPr lang="tr-TR"/>
                    </a:p>
                  </a:txBody>
                  <a:tcPr/>
                </a:tc>
                <a:tc vMerge="1">
                  <a:txBody>
                    <a:bodyPr/>
                    <a:lstStyle/>
                    <a:p>
                      <a:endParaRPr lang="tr-TR"/>
                    </a:p>
                  </a:txBody>
                  <a:tcPr/>
                </a:tc>
                <a:tc>
                  <a:txBody>
                    <a:bodyPr/>
                    <a:lstStyle/>
                    <a:p>
                      <a:pPr algn="ctr" fontAlgn="ctr">
                        <a:lnSpc>
                          <a:spcPct val="106000"/>
                        </a:lnSpc>
                        <a:spcAft>
                          <a:spcPts val="0"/>
                        </a:spcAft>
                      </a:pPr>
                      <a:r>
                        <a:rPr lang="tr-TR" sz="1700">
                          <a:solidFill>
                            <a:srgbClr val="000000"/>
                          </a:solidFill>
                          <a:effectLst/>
                          <a:latin typeface="Arial" panose="020B0604020202020204" pitchFamily="34" charset="0"/>
                          <a:ea typeface="Helvetica Light"/>
                          <a:cs typeface="Times New Roman" panose="02020603050405020304" pitchFamily="18" charset="0"/>
                        </a:rPr>
                        <a:t>Tezsiz YL</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2996" marR="2996" marT="2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FFE"/>
                    </a:solidFill>
                  </a:tcPr>
                </a:tc>
                <a:tc>
                  <a:txBody>
                    <a:bodyPr/>
                    <a:lstStyle/>
                    <a:p>
                      <a:pPr algn="ctr" fontAlgn="ctr">
                        <a:lnSpc>
                          <a:spcPct val="106000"/>
                        </a:lnSpc>
                        <a:spcAft>
                          <a:spcPts val="0"/>
                        </a:spcAft>
                      </a:pPr>
                      <a:r>
                        <a:rPr lang="tr-TR" sz="1700">
                          <a:solidFill>
                            <a:srgbClr val="000000"/>
                          </a:solidFill>
                          <a:effectLst/>
                          <a:latin typeface="Arial" panose="020B0604020202020204" pitchFamily="34" charset="0"/>
                          <a:ea typeface="Helvetica Light"/>
                          <a:cs typeface="Times New Roman" panose="02020603050405020304" pitchFamily="18" charset="0"/>
                        </a:rPr>
                        <a:t>64</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2996" marR="2996" marT="299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9280258"/>
                  </a:ext>
                </a:extLst>
              </a:tr>
              <a:tr h="519119">
                <a:tc>
                  <a:txBody>
                    <a:bodyPr/>
                    <a:lstStyle/>
                    <a:p>
                      <a:pPr algn="ctr" fontAlgn="ctr">
                        <a:lnSpc>
                          <a:spcPct val="106000"/>
                        </a:lnSpc>
                        <a:spcAft>
                          <a:spcPts val="0"/>
                        </a:spcAft>
                      </a:pPr>
                      <a:r>
                        <a:rPr lang="tr-TR" sz="1700">
                          <a:solidFill>
                            <a:srgbClr val="000000"/>
                          </a:solidFill>
                          <a:effectLst/>
                          <a:latin typeface="Arial" panose="020B0604020202020204" pitchFamily="34" charset="0"/>
                          <a:ea typeface="Helvetica Light"/>
                          <a:cs typeface="Times New Roman" panose="02020603050405020304" pitchFamily="18" charset="0"/>
                        </a:rPr>
                        <a:t>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2996" marR="2996" marT="2996" marB="0" anchor="ctr">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algn="ctr" fontAlgn="b">
                        <a:lnSpc>
                          <a:spcPct val="106000"/>
                        </a:lnSpc>
                        <a:spcAft>
                          <a:spcPts val="0"/>
                        </a:spcAft>
                      </a:pPr>
                      <a:r>
                        <a:rPr lang="tr-TR" sz="1700" i="1">
                          <a:solidFill>
                            <a:srgbClr val="000000"/>
                          </a:solidFill>
                          <a:effectLst/>
                          <a:latin typeface="Arial" panose="020B0604020202020204" pitchFamily="34" charset="0"/>
                          <a:ea typeface="Helvetica Light"/>
                          <a:cs typeface="Times New Roman" panose="02020603050405020304" pitchFamily="18" charset="0"/>
                        </a:rPr>
                        <a:t>                                                                                  </a:t>
                      </a:r>
                      <a:r>
                        <a:rPr lang="tr-TR" sz="1700" b="1" i="1">
                          <a:solidFill>
                            <a:srgbClr val="000000"/>
                          </a:solidFill>
                          <a:effectLst/>
                          <a:latin typeface="Arial" panose="020B0604020202020204" pitchFamily="34" charset="0"/>
                          <a:ea typeface="Helvetica Light"/>
                          <a:cs typeface="Times New Roman" panose="02020603050405020304" pitchFamily="18" charset="0"/>
                        </a:rPr>
                        <a:t>Toplam</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2996" marR="2996" marT="2996"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tr-TR"/>
                    </a:p>
                  </a:txBody>
                  <a:tcPr/>
                </a:tc>
                <a:tc>
                  <a:txBody>
                    <a:bodyPr/>
                    <a:lstStyle/>
                    <a:p>
                      <a:pPr algn="ctr" fontAlgn="b">
                        <a:lnSpc>
                          <a:spcPct val="106000"/>
                        </a:lnSpc>
                        <a:spcAft>
                          <a:spcPts val="0"/>
                        </a:spcAft>
                      </a:pPr>
                      <a:r>
                        <a:rPr lang="tr-TR" sz="1700" dirty="0">
                          <a:solidFill>
                            <a:srgbClr val="000000"/>
                          </a:solidFill>
                          <a:effectLst/>
                          <a:latin typeface="Arial" panose="020B0604020202020204" pitchFamily="34" charset="0"/>
                          <a:ea typeface="Helvetica Light"/>
                          <a:cs typeface="Times New Roman" panose="02020603050405020304" pitchFamily="18" charset="0"/>
                        </a:rPr>
                        <a:t>225</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996" marR="2996" marT="299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6159926"/>
                  </a:ext>
                </a:extLst>
              </a:tr>
            </a:tbl>
          </a:graphicData>
        </a:graphic>
      </p:graphicFrame>
    </p:spTree>
    <p:extLst>
      <p:ext uri="{BB962C8B-B14F-4D97-AF65-F5344CB8AC3E}">
        <p14:creationId xmlns:p14="http://schemas.microsoft.com/office/powerpoint/2010/main" val="128346166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Not Sistemi"/>
          <p:cNvSpPr txBox="1"/>
          <p:nvPr/>
        </p:nvSpPr>
        <p:spPr>
          <a:xfrm>
            <a:off x="4556234" y="302443"/>
            <a:ext cx="7841385" cy="487313"/>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r">
              <a:defRPr sz="2500" b="1">
                <a:solidFill>
                  <a:srgbClr val="FFFFFF"/>
                </a:solidFill>
                <a:latin typeface="Arial"/>
                <a:ea typeface="Arial"/>
                <a:cs typeface="Arial"/>
                <a:sym typeface="Arial"/>
              </a:defRPr>
            </a:lvl1pPr>
          </a:lstStyle>
          <a:p>
            <a:pPr lvl="0">
              <a:defRPr/>
            </a:pPr>
            <a:r>
              <a:rPr lang="tr-TR"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2021-2022 Güz Yarıyılı Eğitim Modeli</a:t>
            </a:r>
          </a:p>
        </p:txBody>
      </p:sp>
      <p:sp>
        <p:nvSpPr>
          <p:cNvPr id="2" name="Dikdörtgen 1"/>
          <p:cNvSpPr/>
          <p:nvPr/>
        </p:nvSpPr>
        <p:spPr>
          <a:xfrm>
            <a:off x="1402915" y="2591900"/>
            <a:ext cx="10484285" cy="5052089"/>
          </a:xfrm>
          <a:prstGeom prst="rect">
            <a:avLst/>
          </a:prstGeom>
        </p:spPr>
        <p:txBody>
          <a:bodyPr wrap="square">
            <a:spAutoFit/>
          </a:bodyPr>
          <a:lstStyle/>
          <a:p>
            <a:pPr lvl="0" algn="just">
              <a:lnSpc>
                <a:spcPct val="110000"/>
              </a:lnSpc>
              <a:spcBef>
                <a:spcPts val="600"/>
              </a:spcBef>
              <a:spcAft>
                <a:spcPts val="600"/>
              </a:spcAft>
              <a:defRPr/>
            </a:pPr>
            <a:r>
              <a:rPr lang="tr-TR" sz="2000" b="1" dirty="0">
                <a:solidFill>
                  <a:srgbClr val="333333"/>
                </a:solidFill>
                <a:latin typeface="Arial" panose="020B0604020202020204" pitchFamily="34" charset="0"/>
                <a:cs typeface="Arial" panose="020B0604020202020204" pitchFamily="34" charset="0"/>
              </a:rPr>
              <a:t>2022-2023 Güz Yarıyılında</a:t>
            </a:r>
            <a:r>
              <a:rPr lang="tr-TR" sz="2000" dirty="0">
                <a:solidFill>
                  <a:srgbClr val="333333"/>
                </a:solidFill>
                <a:latin typeface="Arial" panose="020B0604020202020204" pitchFamily="34" charset="0"/>
                <a:cs typeface="Arial" panose="020B0604020202020204" pitchFamily="34" charset="0"/>
              </a:rPr>
              <a:t> Enstitümüzün bütün programlarında, </a:t>
            </a:r>
            <a:r>
              <a:rPr lang="tr-TR" sz="2000" dirty="0" err="1">
                <a:solidFill>
                  <a:srgbClr val="333333"/>
                </a:solidFill>
                <a:latin typeface="Arial" panose="020B0604020202020204" pitchFamily="34" charset="0"/>
                <a:cs typeface="Arial" panose="020B0604020202020204" pitchFamily="34" charset="0"/>
              </a:rPr>
              <a:t>pandemi</a:t>
            </a:r>
            <a:r>
              <a:rPr lang="tr-TR" sz="2000" dirty="0">
                <a:solidFill>
                  <a:srgbClr val="333333"/>
                </a:solidFill>
                <a:latin typeface="Arial" panose="020B0604020202020204" pitchFamily="34" charset="0"/>
                <a:cs typeface="Arial" panose="020B0604020202020204" pitchFamily="34" charset="0"/>
              </a:rPr>
              <a:t> koşullarına uygun olarak gerekli tüm sağlık tedbirleri alınarak </a:t>
            </a:r>
            <a:r>
              <a:rPr lang="tr-TR" sz="2000" b="1" dirty="0">
                <a:solidFill>
                  <a:srgbClr val="333333"/>
                </a:solidFill>
                <a:latin typeface="Arial" panose="020B0604020202020204" pitchFamily="34" charset="0"/>
                <a:cs typeface="Arial" panose="020B0604020202020204" pitchFamily="34" charset="0"/>
              </a:rPr>
              <a:t>“yüz yüze eğitim yöntemi”</a:t>
            </a:r>
            <a:r>
              <a:rPr lang="tr-TR" sz="2000" dirty="0">
                <a:solidFill>
                  <a:srgbClr val="333333"/>
                </a:solidFill>
                <a:latin typeface="Arial" panose="020B0604020202020204" pitchFamily="34" charset="0"/>
                <a:cs typeface="Arial" panose="020B0604020202020204" pitchFamily="34" charset="0"/>
              </a:rPr>
              <a:t> </a:t>
            </a:r>
            <a:r>
              <a:rPr lang="tr-TR" sz="2000" b="1" dirty="0">
                <a:solidFill>
                  <a:srgbClr val="333333"/>
                </a:solidFill>
                <a:latin typeface="Arial" panose="020B0604020202020204" pitchFamily="34" charset="0"/>
                <a:cs typeface="Arial" panose="020B0604020202020204" pitchFamily="34" charset="0"/>
              </a:rPr>
              <a:t>yürürlükte olacaktır.</a:t>
            </a:r>
          </a:p>
          <a:p>
            <a:pPr lvl="0" algn="just">
              <a:lnSpc>
                <a:spcPct val="110000"/>
              </a:lnSpc>
              <a:spcBef>
                <a:spcPts val="600"/>
              </a:spcBef>
              <a:spcAft>
                <a:spcPts val="600"/>
              </a:spcAft>
              <a:defRPr/>
            </a:pPr>
            <a:endParaRPr kumimoji="0" lang="tr-TR" sz="2000" b="0" i="0" u="none" strike="noStrike" kern="0" cap="none" spc="0" normalizeH="0" baseline="0" noProof="0" dirty="0">
              <a:ln w="0"/>
              <a:solidFill>
                <a:srgbClr val="000000"/>
              </a:solidFill>
              <a:uLnTx/>
              <a:uFillTx/>
              <a:latin typeface="Arial" panose="020B0604020202020204" pitchFamily="34" charset="0"/>
              <a:cs typeface="Arial" panose="020B0604020202020204" pitchFamily="34" charset="0"/>
              <a:sym typeface="Helvetica Light"/>
            </a:endParaRPr>
          </a:p>
          <a:p>
            <a:pPr lvl="0" algn="just">
              <a:lnSpc>
                <a:spcPct val="110000"/>
              </a:lnSpc>
              <a:spcBef>
                <a:spcPts val="600"/>
              </a:spcBef>
              <a:spcAft>
                <a:spcPts val="600"/>
              </a:spcAft>
            </a:pPr>
            <a:r>
              <a:rPr lang="tr-TR" sz="2000" dirty="0">
                <a:solidFill>
                  <a:srgbClr val="333333"/>
                </a:solidFill>
                <a:latin typeface="Arial" panose="020B0604020202020204" pitchFamily="34" charset="0"/>
                <a:cs typeface="Arial" panose="020B0604020202020204" pitchFamily="34" charset="0"/>
              </a:rPr>
              <a:t>Yükseköğretim Kurulu’nun belirlemiş olduğu kriterler çerçevesinde </a:t>
            </a:r>
            <a:r>
              <a:rPr lang="tr-TR" sz="2000" b="1" dirty="0">
                <a:solidFill>
                  <a:srgbClr val="333333"/>
                </a:solidFill>
                <a:latin typeface="Arial" panose="020B0604020202020204" pitchFamily="34" charset="0"/>
                <a:cs typeface="Arial" panose="020B0604020202020204" pitchFamily="34" charset="0"/>
              </a:rPr>
              <a:t>derslerin %40’a kadar olan kısmı “uzaktan öğretim yöntemi” (harmanlanmış eğitim) ile senkron (çevrimiçi) olarak yürütülecektir.</a:t>
            </a:r>
          </a:p>
          <a:p>
            <a:pPr lvl="0" algn="just">
              <a:lnSpc>
                <a:spcPct val="110000"/>
              </a:lnSpc>
              <a:spcBef>
                <a:spcPts val="600"/>
              </a:spcBef>
              <a:spcAft>
                <a:spcPts val="600"/>
              </a:spcAft>
            </a:pPr>
            <a:endParaRPr lang="tr-TR" sz="2000" dirty="0">
              <a:ln w="0"/>
              <a:latin typeface="Arial" panose="020B0604020202020204" pitchFamily="34" charset="0"/>
              <a:cs typeface="Arial" panose="020B0604020202020204" pitchFamily="34" charset="0"/>
            </a:endParaRPr>
          </a:p>
          <a:p>
            <a:pPr lvl="0" algn="just">
              <a:lnSpc>
                <a:spcPct val="110000"/>
              </a:lnSpc>
              <a:spcBef>
                <a:spcPts val="600"/>
              </a:spcBef>
              <a:spcAft>
                <a:spcPts val="600"/>
              </a:spcAft>
            </a:pPr>
            <a:r>
              <a:rPr lang="tr-TR" sz="2000" dirty="0">
                <a:solidFill>
                  <a:srgbClr val="333333"/>
                </a:solidFill>
                <a:latin typeface="Arial" panose="020B0604020202020204" pitchFamily="34" charset="0"/>
                <a:cs typeface="Arial" panose="020B0604020202020204" pitchFamily="34" charset="0"/>
              </a:rPr>
              <a:t>Uzaktan öğretim yöntemi ile verilecek derslerde, Bandırma </a:t>
            </a:r>
            <a:r>
              <a:rPr lang="tr-TR" sz="2000" dirty="0" err="1">
                <a:solidFill>
                  <a:srgbClr val="333333"/>
                </a:solidFill>
                <a:latin typeface="Arial" panose="020B0604020202020204" pitchFamily="34" charset="0"/>
                <a:cs typeface="Arial" panose="020B0604020202020204" pitchFamily="34" charset="0"/>
              </a:rPr>
              <a:t>Onyedi</a:t>
            </a:r>
            <a:r>
              <a:rPr lang="tr-TR" sz="2000" dirty="0">
                <a:solidFill>
                  <a:srgbClr val="333333"/>
                </a:solidFill>
                <a:latin typeface="Arial" panose="020B0604020202020204" pitchFamily="34" charset="0"/>
                <a:cs typeface="Arial" panose="020B0604020202020204" pitchFamily="34" charset="0"/>
              </a:rPr>
              <a:t> Eylül Üniversitesi Uzaktan Eğitim Uygulama ve Araştırma Merkezi (BANÜ-UZEM) altyapısı kullanılacaktır.</a:t>
            </a:r>
            <a:endParaRPr lang="tr-TR" sz="2000" dirty="0">
              <a:ln w="0"/>
              <a:latin typeface="Arial" panose="020B0604020202020204" pitchFamily="34" charset="0"/>
              <a:cs typeface="Arial" panose="020B0604020202020204" pitchFamily="34" charset="0"/>
            </a:endParaRPr>
          </a:p>
          <a:p>
            <a:pPr lvl="0" algn="just">
              <a:lnSpc>
                <a:spcPct val="110000"/>
              </a:lnSpc>
              <a:spcBef>
                <a:spcPts val="600"/>
              </a:spcBef>
              <a:spcAft>
                <a:spcPts val="600"/>
              </a:spcAft>
            </a:pPr>
            <a:endParaRPr lang="tr-TR" sz="2000" dirty="0">
              <a:ln w="0"/>
              <a:latin typeface="Arial" panose="020B0604020202020204" pitchFamily="34" charset="0"/>
              <a:cs typeface="Arial" panose="020B0604020202020204" pitchFamily="34" charset="0"/>
            </a:endParaRPr>
          </a:p>
          <a:p>
            <a:pPr marL="342900" lvl="0" indent="-342900" algn="just">
              <a:lnSpc>
                <a:spcPct val="110000"/>
              </a:lnSpc>
              <a:spcBef>
                <a:spcPts val="600"/>
              </a:spcBef>
              <a:spcAft>
                <a:spcPts val="600"/>
              </a:spcAft>
              <a:buFont typeface="Arial" panose="020B0604020202020204" pitchFamily="34" charset="0"/>
              <a:buChar char="•"/>
            </a:pPr>
            <a:endPar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4556228"/>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Not Sistemi"/>
          <p:cNvSpPr txBox="1"/>
          <p:nvPr/>
        </p:nvSpPr>
        <p:spPr>
          <a:xfrm>
            <a:off x="7365792" y="302443"/>
            <a:ext cx="5031827" cy="487313"/>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r">
              <a:defRPr sz="2500" b="1">
                <a:solidFill>
                  <a:srgbClr val="FFFFFF"/>
                </a:solidFill>
                <a:latin typeface="Arial"/>
                <a:ea typeface="Arial"/>
                <a:cs typeface="Arial"/>
                <a:sym typeface="Arial"/>
              </a:defRPr>
            </a:lvl1pPr>
          </a:lstStyle>
          <a:p>
            <a:pPr marL="0" marR="0" lvl="0" indent="0" algn="r" defTabSz="584200" rtl="0" eaLnBrk="1" fontAlgn="auto" latinLnBrk="0" hangingPunct="0">
              <a:lnSpc>
                <a:spcPct val="100000"/>
              </a:lnSpc>
              <a:spcBef>
                <a:spcPts val="0"/>
              </a:spcBef>
              <a:spcAft>
                <a:spcPts val="0"/>
              </a:spcAft>
              <a:buClrTx/>
              <a:buSzTx/>
              <a:buFontTx/>
              <a:buNone/>
              <a:tabLst/>
              <a:defRPr/>
            </a:pPr>
            <a:r>
              <a:rPr kumimoji="0" lang="tr-TR" sz="2500" b="1" i="0" u="none" strike="noStrike" kern="0" cap="none" spc="0" normalizeH="0" baseline="0" noProof="0" dirty="0">
                <a:ln w="0"/>
                <a:solidFill>
                  <a:srgbClr val="FFFFFF"/>
                </a:solidFill>
                <a:effectLst>
                  <a:outerShdw blurRad="38100" dist="19050" dir="2700000" algn="tl" rotWithShape="0">
                    <a:srgbClr val="000000">
                      <a:alpha val="40000"/>
                    </a:srgbClr>
                  </a:outerShdw>
                </a:effectLst>
                <a:uLnTx/>
                <a:uFillTx/>
                <a:latin typeface="Arial" panose="020B0604020202020204" pitchFamily="34" charset="0"/>
                <a:cs typeface="Arial" panose="020B0604020202020204" pitchFamily="34" charset="0"/>
                <a:sym typeface="Arial"/>
              </a:rPr>
              <a:t>Eğitim – Öğretim ile</a:t>
            </a:r>
            <a:r>
              <a:rPr kumimoji="0" lang="tr-TR" sz="2500" b="1" i="0" u="none" strike="noStrike" kern="0" cap="none" spc="0" normalizeH="0" noProof="0" dirty="0">
                <a:ln w="0"/>
                <a:solidFill>
                  <a:srgbClr val="FFFFFF"/>
                </a:solidFill>
                <a:effectLst>
                  <a:outerShdw blurRad="38100" dist="19050" dir="2700000" algn="tl" rotWithShape="0">
                    <a:srgbClr val="000000">
                      <a:alpha val="40000"/>
                    </a:srgbClr>
                  </a:outerShdw>
                </a:effectLst>
                <a:uLnTx/>
                <a:uFillTx/>
                <a:latin typeface="Arial" panose="020B0604020202020204" pitchFamily="34" charset="0"/>
                <a:cs typeface="Arial" panose="020B0604020202020204" pitchFamily="34" charset="0"/>
                <a:sym typeface="Arial"/>
              </a:rPr>
              <a:t> </a:t>
            </a:r>
            <a:r>
              <a:rPr kumimoji="0" lang="tr-TR" sz="2500" b="1" i="0" u="none" strike="noStrike" kern="0" cap="none" spc="0" normalizeH="0" baseline="0" noProof="0" dirty="0">
                <a:ln w="0"/>
                <a:solidFill>
                  <a:srgbClr val="FFFFFF"/>
                </a:solidFill>
                <a:effectLst>
                  <a:outerShdw blurRad="38100" dist="19050" dir="2700000" algn="tl" rotWithShape="0">
                    <a:srgbClr val="000000">
                      <a:alpha val="40000"/>
                    </a:srgbClr>
                  </a:outerShdw>
                </a:effectLst>
                <a:uLnTx/>
                <a:uFillTx/>
                <a:latin typeface="Arial" panose="020B0604020202020204" pitchFamily="34" charset="0"/>
                <a:cs typeface="Arial" panose="020B0604020202020204" pitchFamily="34" charset="0"/>
                <a:sym typeface="Arial"/>
              </a:rPr>
              <a:t>İlgili Bilgiler</a:t>
            </a:r>
            <a:endParaRPr kumimoji="0" sz="25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2" name="Dikdörtgen 1"/>
          <p:cNvSpPr/>
          <p:nvPr/>
        </p:nvSpPr>
        <p:spPr>
          <a:xfrm>
            <a:off x="1402915" y="2591900"/>
            <a:ext cx="10484285" cy="6006196"/>
          </a:xfrm>
          <a:prstGeom prst="rect">
            <a:avLst/>
          </a:prstGeom>
        </p:spPr>
        <p:txBody>
          <a:bodyPr wrap="square">
            <a:spAutoFit/>
          </a:bodyPr>
          <a:lstStyle/>
          <a:p>
            <a:pPr lvl="0" algn="just">
              <a:lnSpc>
                <a:spcPct val="110000"/>
              </a:lnSpc>
              <a:spcBef>
                <a:spcPts val="600"/>
              </a:spcBef>
              <a:spcAft>
                <a:spcPts val="600"/>
              </a:spcAft>
            </a:pPr>
            <a:endPar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endParaRPr>
          </a:p>
          <a:p>
            <a:pPr lvl="0" algn="just">
              <a:lnSpc>
                <a:spcPct val="110000"/>
              </a:lnSpc>
              <a:spcBef>
                <a:spcPts val="600"/>
              </a:spcBef>
              <a:spcAft>
                <a:spcPts val="600"/>
              </a:spcAft>
            </a:pPr>
            <a:r>
              <a:rPr lang="tr-TR" sz="2000" b="1"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rPr>
              <a:t>ÖĞRENCİ OTOMASYONUNA GİRİŞ</a:t>
            </a:r>
          </a:p>
          <a:p>
            <a:pPr marL="342900" lvl="0" indent="-342900" algn="just">
              <a:lnSpc>
                <a:spcPct val="110000"/>
              </a:lnSpc>
              <a:spcBef>
                <a:spcPts val="600"/>
              </a:spcBef>
              <a:spcAft>
                <a:spcPts val="600"/>
              </a:spcAft>
              <a:buFont typeface="Arial" panose="020B0604020202020204" pitchFamily="34" charset="0"/>
              <a:buChar char="•"/>
            </a:pPr>
            <a:endParaRPr lang="tr-TR" sz="2000" dirty="0">
              <a:ln w="0"/>
              <a:effectLst>
                <a:outerShdw blurRad="38100" dist="19050" dir="2700000" algn="tl" rotWithShape="0">
                  <a:srgbClr val="000000">
                    <a:alpha val="40000"/>
                  </a:srgbClr>
                </a:outerShdw>
              </a:effectLst>
              <a:latin typeface="Arial" panose="020B0604020202020204" pitchFamily="34" charset="0"/>
              <a:cs typeface="Arial" panose="020B0604020202020204" pitchFamily="34" charset="0"/>
            </a:endParaRPr>
          </a:p>
          <a:p>
            <a:pPr marL="342900" lvl="0" indent="-342900" algn="just">
              <a:lnSpc>
                <a:spcPct val="110000"/>
              </a:lnSpc>
              <a:spcBef>
                <a:spcPts val="600"/>
              </a:spcBef>
              <a:spcAft>
                <a:spcPts val="600"/>
              </a:spcAft>
              <a:buFont typeface="Arial" panose="020B0604020202020204" pitchFamily="34" charset="0"/>
              <a:buChar char="•"/>
            </a:pPr>
            <a:r>
              <a:rPr lang="tr-TR" sz="2000" b="1" dirty="0">
                <a:ln w="0"/>
                <a:latin typeface="Arial" panose="020B0604020202020204" pitchFamily="34" charset="0"/>
                <a:cs typeface="Arial" panose="020B0604020202020204" pitchFamily="34" charset="0"/>
              </a:rPr>
              <a:t>Sisteme Giriş İçin:  </a:t>
            </a:r>
            <a:r>
              <a:rPr lang="tr-TR" sz="2000" dirty="0">
                <a:ln w="0"/>
                <a:latin typeface="Arial" panose="020B0604020202020204" pitchFamily="34" charset="0"/>
                <a:cs typeface="Arial" panose="020B0604020202020204" pitchFamily="34" charset="0"/>
              </a:rPr>
              <a:t>(Kullanıcı Adı: Öğrenci Numarası. Şifre: TC’nin ilk beş rakamı)</a:t>
            </a:r>
          </a:p>
          <a:p>
            <a:pPr marL="342900" lvl="0" indent="-342900" algn="just">
              <a:lnSpc>
                <a:spcPct val="110000"/>
              </a:lnSpc>
              <a:spcBef>
                <a:spcPts val="600"/>
              </a:spcBef>
              <a:spcAft>
                <a:spcPts val="600"/>
              </a:spcAft>
              <a:buFont typeface="Arial" panose="020B0604020202020204" pitchFamily="34" charset="0"/>
              <a:buChar char="•"/>
            </a:pPr>
            <a:endParaRPr lang="tr-TR" sz="2000" b="1" i="1" dirty="0">
              <a:ln w="0"/>
              <a:latin typeface="Arial" panose="020B0604020202020204" pitchFamily="34" charset="0"/>
              <a:cs typeface="Arial" panose="020B0604020202020204" pitchFamily="34" charset="0"/>
            </a:endParaRPr>
          </a:p>
          <a:p>
            <a:pPr marL="342900" lvl="0" indent="-342900" algn="just">
              <a:lnSpc>
                <a:spcPct val="110000"/>
              </a:lnSpc>
              <a:spcBef>
                <a:spcPts val="600"/>
              </a:spcBef>
              <a:spcAft>
                <a:spcPts val="600"/>
              </a:spcAft>
              <a:buFont typeface="Arial" panose="020B0604020202020204" pitchFamily="34" charset="0"/>
              <a:buChar char="•"/>
            </a:pPr>
            <a:r>
              <a:rPr lang="tr-TR" sz="2000" b="1" i="1" dirty="0">
                <a:ln w="0"/>
                <a:latin typeface="Arial" panose="020B0604020202020204" pitchFamily="34" charset="0"/>
                <a:cs typeface="Arial" panose="020B0604020202020204" pitchFamily="34" charset="0"/>
              </a:rPr>
              <a:t>Öğrenci Bilgi Sistemine Giriş İçin; </a:t>
            </a:r>
            <a:r>
              <a:rPr lang="tr-TR" sz="2000" b="1" i="1" dirty="0">
                <a:ln w="0"/>
                <a:solidFill>
                  <a:srgbClr val="C0000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TIKLAYINIZ</a:t>
            </a:r>
            <a:endParaRPr lang="tr-TR" sz="2000" b="1" i="1" dirty="0">
              <a:ln w="0"/>
              <a:solidFill>
                <a:srgbClr val="C00000"/>
              </a:solidFill>
              <a:latin typeface="Arial" panose="020B0604020202020204" pitchFamily="34" charset="0"/>
              <a:cs typeface="Arial" panose="020B0604020202020204" pitchFamily="34" charset="0"/>
            </a:endParaRPr>
          </a:p>
          <a:p>
            <a:pPr marL="342900" lvl="0" indent="-342900" algn="just">
              <a:lnSpc>
                <a:spcPct val="110000"/>
              </a:lnSpc>
              <a:spcBef>
                <a:spcPts val="600"/>
              </a:spcBef>
              <a:spcAft>
                <a:spcPts val="600"/>
              </a:spcAft>
              <a:buFont typeface="Arial" panose="020B0604020202020204" pitchFamily="34" charset="0"/>
              <a:buChar char="•"/>
            </a:pPr>
            <a:endParaRPr lang="tr-TR" sz="2000" b="1" i="1" dirty="0">
              <a:ln w="0"/>
              <a:latin typeface="Arial" panose="020B0604020202020204" pitchFamily="34" charset="0"/>
              <a:cs typeface="Arial" panose="020B0604020202020204" pitchFamily="34" charset="0"/>
            </a:endParaRPr>
          </a:p>
          <a:p>
            <a:pPr marL="342900" lvl="0" indent="-342900" algn="just">
              <a:lnSpc>
                <a:spcPct val="110000"/>
              </a:lnSpc>
              <a:spcBef>
                <a:spcPts val="600"/>
              </a:spcBef>
              <a:spcAft>
                <a:spcPts val="600"/>
              </a:spcAft>
              <a:buFont typeface="Arial" panose="020B0604020202020204" pitchFamily="34" charset="0"/>
              <a:buChar char="•"/>
            </a:pPr>
            <a:r>
              <a:rPr lang="tr-TR" sz="2000" dirty="0">
                <a:ln w="0"/>
                <a:latin typeface="Arial" panose="020B0604020202020204" pitchFamily="34" charset="0"/>
                <a:cs typeface="Arial" panose="020B0604020202020204" pitchFamily="34" charset="0"/>
              </a:rPr>
              <a:t>Yeni kayıt olup, şifresini değiştirmeyen öğrenciler Öğrenci Otomasyon Sistemine “Kullanıcı Adı ve Şifre (Kullanıcı Adı: Öğrenci Numarası, Şifre: TC Kimlik Numarasının ilk beş hanesi)” ile giriş yaparak ders kayıtlarını yapabilirler.</a:t>
            </a:r>
          </a:p>
          <a:p>
            <a:pPr marL="342900" lvl="0" indent="-342900" algn="just">
              <a:lnSpc>
                <a:spcPct val="110000"/>
              </a:lnSpc>
              <a:spcBef>
                <a:spcPts val="600"/>
              </a:spcBef>
              <a:spcAft>
                <a:spcPts val="600"/>
              </a:spcAft>
              <a:buFont typeface="Arial" panose="020B0604020202020204" pitchFamily="34" charset="0"/>
              <a:buChar char="•"/>
            </a:pPr>
            <a:endParaRPr lang="tr-TR" sz="2000" dirty="0">
              <a:ln w="0"/>
              <a:latin typeface="Arial" panose="020B0604020202020204" pitchFamily="34" charset="0"/>
              <a:cs typeface="Arial" panose="020B0604020202020204" pitchFamily="34" charset="0"/>
            </a:endParaRPr>
          </a:p>
          <a:p>
            <a:pPr marL="342900" lvl="0" indent="-342900" algn="just">
              <a:lnSpc>
                <a:spcPct val="110000"/>
              </a:lnSpc>
              <a:spcBef>
                <a:spcPts val="600"/>
              </a:spcBef>
              <a:spcAft>
                <a:spcPts val="600"/>
              </a:spcAft>
              <a:buFont typeface="Arial" panose="020B0604020202020204" pitchFamily="34" charset="0"/>
              <a:buChar char="•"/>
            </a:pPr>
            <a:r>
              <a:rPr lang="tr-TR" sz="2000" dirty="0">
                <a:ln w="0"/>
                <a:latin typeface="Arial" panose="020B0604020202020204" pitchFamily="34" charset="0"/>
                <a:cs typeface="Arial" panose="020B0604020202020204" pitchFamily="34" charset="0"/>
              </a:rPr>
              <a:t>İlk defa kayıt yaptıran adaylarımız öğrenci numaranızı öğrenmek için </a:t>
            </a:r>
            <a:r>
              <a:rPr lang="tr-TR" sz="2000" b="1" i="1" dirty="0">
                <a:ln w="0"/>
                <a:solidFill>
                  <a:srgbClr val="C0000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TIKLAYINIZ</a:t>
            </a:r>
            <a:endParaRPr lang="tr-TR" sz="2000" b="1" i="1" dirty="0">
              <a:ln w="0"/>
              <a:solidFill>
                <a:srgbClr val="C00000"/>
              </a:solidFill>
              <a:latin typeface="Arial" panose="020B0604020202020204" pitchFamily="34" charset="0"/>
              <a:cs typeface="Arial" panose="020B0604020202020204" pitchFamily="34" charset="0"/>
            </a:endParaRPr>
          </a:p>
          <a:p>
            <a:pPr marL="342900" marR="0" lvl="0" indent="-342900" algn="just" defTabSz="584200" rtl="0" eaLnBrk="1" fontAlgn="auto" latinLnBrk="0" hangingPunct="0">
              <a:lnSpc>
                <a:spcPct val="110000"/>
              </a:lnSpc>
              <a:spcBef>
                <a:spcPts val="600"/>
              </a:spcBef>
              <a:spcAft>
                <a:spcPts val="600"/>
              </a:spcAft>
              <a:buClrTx/>
              <a:buSzTx/>
              <a:buFont typeface="Arial" panose="020B0604020202020204" pitchFamily="34" charset="0"/>
              <a:buChar char="•"/>
              <a:tabLst/>
              <a:defRPr/>
            </a:pPr>
            <a:endParaRPr kumimoji="0" lang="tr-TR" sz="2000" b="0" i="0" u="none" strike="noStrike" kern="0" cap="none" spc="0" normalizeH="0" baseline="0" noProof="0" dirty="0">
              <a:ln w="0"/>
              <a:solidFill>
                <a:srgbClr val="000000"/>
              </a:solidFill>
              <a:effectLst>
                <a:outerShdw blurRad="38100" dist="19050" dir="2700000" algn="tl" rotWithShape="0">
                  <a:srgbClr val="000000">
                    <a:alpha val="40000"/>
                  </a:srgbClr>
                </a:outerShdw>
              </a:effectLst>
              <a:uLnTx/>
              <a:uFillTx/>
              <a:latin typeface="Arial" panose="020B0604020202020204" pitchFamily="34" charset="0"/>
              <a:cs typeface="Arial" panose="020B0604020202020204" pitchFamily="34" charset="0"/>
              <a:sym typeface="Helvetica Light"/>
            </a:endParaRPr>
          </a:p>
        </p:txBody>
      </p:sp>
    </p:spTree>
    <p:extLst>
      <p:ext uri="{BB962C8B-B14F-4D97-AF65-F5344CB8AC3E}">
        <p14:creationId xmlns:p14="http://schemas.microsoft.com/office/powerpoint/2010/main" val="1815623685"/>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433</TotalTime>
  <Words>1804</Words>
  <Application>Microsoft Office PowerPoint</Application>
  <PresentationFormat>Özel</PresentationFormat>
  <Paragraphs>298</Paragraphs>
  <Slides>37</Slides>
  <Notes>0</Notes>
  <HiddenSlides>0</HiddenSlides>
  <MMClips>0</MMClips>
  <ScaleCrop>false</ScaleCrop>
  <HeadingPairs>
    <vt:vector size="8" baseType="variant">
      <vt:variant>
        <vt:lpstr>Kullanılan Yazı Tipleri</vt:lpstr>
      </vt:variant>
      <vt:variant>
        <vt:i4>6</vt:i4>
      </vt:variant>
      <vt:variant>
        <vt:lpstr>Tema</vt:lpstr>
      </vt:variant>
      <vt:variant>
        <vt:i4>1</vt:i4>
      </vt:variant>
      <vt:variant>
        <vt:lpstr>Eklenmiş OLE Hizmet Programları</vt:lpstr>
      </vt:variant>
      <vt:variant>
        <vt:i4>1</vt:i4>
      </vt:variant>
      <vt:variant>
        <vt:lpstr>Slayt Başlıkları</vt:lpstr>
      </vt:variant>
      <vt:variant>
        <vt:i4>37</vt:i4>
      </vt:variant>
    </vt:vector>
  </HeadingPairs>
  <TitlesOfParts>
    <vt:vector size="45" baseType="lpstr">
      <vt:lpstr>Arial</vt:lpstr>
      <vt:lpstr>Calibri</vt:lpstr>
      <vt:lpstr>Helvetica Light</vt:lpstr>
      <vt:lpstr>Helvetica Neue</vt:lpstr>
      <vt:lpstr>Monotype Corsiva</vt:lpstr>
      <vt:lpstr>Times New Roman</vt:lpstr>
      <vt:lpstr>White</vt:lpstr>
      <vt:lpstr>Acrobat Document</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Bandirma</dc:creator>
  <cp:lastModifiedBy>NEJLET KILIÇ</cp:lastModifiedBy>
  <cp:revision>63</cp:revision>
  <dcterms:modified xsi:type="dcterms:W3CDTF">2022-09-20T09:56:55Z</dcterms:modified>
</cp:coreProperties>
</file>