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81" r:id="rId4"/>
    <p:sldId id="282" r:id="rId5"/>
    <p:sldId id="283" r:id="rId6"/>
    <p:sldId id="260" r:id="rId7"/>
    <p:sldId id="262" r:id="rId8"/>
    <p:sldId id="295" r:id="rId9"/>
    <p:sldId id="265" r:id="rId10"/>
    <p:sldId id="266" r:id="rId11"/>
    <p:sldId id="267" r:id="rId12"/>
    <p:sldId id="284" r:id="rId13"/>
    <p:sldId id="268" r:id="rId14"/>
    <p:sldId id="269" r:id="rId15"/>
    <p:sldId id="263" r:id="rId16"/>
    <p:sldId id="270" r:id="rId17"/>
    <p:sldId id="271" r:id="rId18"/>
    <p:sldId id="280" r:id="rId19"/>
    <p:sldId id="285" r:id="rId20"/>
    <p:sldId id="286" r:id="rId21"/>
    <p:sldId id="287" r:id="rId22"/>
    <p:sldId id="288" r:id="rId23"/>
    <p:sldId id="289" r:id="rId24"/>
    <p:sldId id="290" r:id="rId25"/>
    <p:sldId id="291" r:id="rId26"/>
    <p:sldId id="272" r:id="rId27"/>
    <p:sldId id="273" r:id="rId28"/>
    <p:sldId id="294" r:id="rId29"/>
    <p:sldId id="296" r:id="rId30"/>
    <p:sldId id="274" r:id="rId31"/>
    <p:sldId id="275" r:id="rId32"/>
    <p:sldId id="276" r:id="rId33"/>
    <p:sldId id="277" r:id="rId34"/>
    <p:sldId id="292" r:id="rId35"/>
    <p:sldId id="293" r:id="rId36"/>
    <p:sldId id="278" r:id="rId37"/>
    <p:sldId id="279"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2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extLst/>
          </a:blip>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extLst/>
          </a:blip>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abe.bandirma.edu.tr/sab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1198179" y="6075473"/>
            <a:ext cx="10983193"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2500" b="1">
                <a:solidFill>
                  <a:srgbClr val="FFFFFF"/>
                </a:solidFill>
                <a:latin typeface="Arial"/>
                <a:ea typeface="Arial"/>
                <a:cs typeface="Arial"/>
                <a:sym typeface="Arial"/>
              </a:defRPr>
            </a:pP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BANDIRMA ONYEDİ EYLÜL ÜNİVERSİTESİ</a:t>
            </a:r>
            <a:b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b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SAĞLIK BİLİMLERİ ENSTİTÜSÜ</a:t>
            </a:r>
          </a:p>
          <a:p>
            <a:pPr algn="r">
              <a:defRPr sz="2500" b="1">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2020-2021 EĞİTİM-ÖĞRETİM YILI BAHAR DÖNEMİ</a:t>
            </a: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LİSANSÜSTÜ EĞİTİM ORYANTASYON SUNUMU</a:t>
            </a:r>
          </a:p>
          <a:p>
            <a:pPr algn="r">
              <a:defRPr sz="2500">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365792" y="302443"/>
            <a:ext cx="5031827"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ile</a:t>
            </a:r>
            <a:r>
              <a:rPr kumimoji="0" lang="tr-TR" sz="2500" b="1" i="0" u="none" strike="noStrike" kern="0" cap="none" spc="0" normalizeH="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 </a:t>
            </a: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006196"/>
          </a:xfrm>
          <a:prstGeom prst="rect">
            <a:avLst/>
          </a:prstGeom>
        </p:spPr>
        <p:txBody>
          <a:bodyPr wrap="square">
            <a:spAutoFit/>
          </a:bodyPr>
          <a:lstStyle/>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OTOMASYONUNA GİRİŞ</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Sisteme Giriş İçin: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(Kullanıcı Adı: Öğrenci numarası. Şifre: TC’nin ilk beş rakamı)</a:t>
            </a: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Bilgi Sistemine Giriş İçin; TIKLAYINIZ</a:t>
            </a: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Yeni kayıt olup, şifresini değiştirmeyen öğrenciler Öğrenci Otomasyon Sistemine “Kullanıcı Adı ve Şifreniz (Kullanıcı Adı: Öğrenci Numarası, Şifre: TC Kimlik Numarasının ilk beş hanesi)” ile giriş yaparak ders kayıtlarını yapabilirler.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İlk defa kayıt yaptıran adaylarımız öğrenci numaralarını öğrenmek için </a:t>
            </a: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TIKLAYINIZ</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8156236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4739759"/>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Kayıtları Öğrenci Otomasyon Sistemi https://obs.bandirma.edu.tr adresi üzerinden (22 - 26 Şubat 2021) tarihleri arasında yapılacaktır.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Programında öğrencilerimiz programların ders planlarına özgü zorunlu ve seçmeli dersleri seçmeleri gerekir. Ders dönemini bitiren öğrencilerimiz uzmanlık alan dersi ile tez dersini seçmeleri gerekir.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Programında öğrencilerimiz programların ders planlarına özgü zorunlu ve seçmeli dersleri seçmeleri gerekir. </a:t>
            </a:r>
          </a:p>
        </p:txBody>
      </p:sp>
    </p:spTree>
    <p:extLst>
      <p:ext uri="{BB962C8B-B14F-4D97-AF65-F5344CB8AC3E}">
        <p14:creationId xmlns:p14="http://schemas.microsoft.com/office/powerpoint/2010/main" val="1670803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6036974"/>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Başarısız olunan zorunlu derslerin tekrar alınması gerekir. Seçmeli derslerden başarısız olan öğrenciler aynı dersleri tekrar alabilecekleri gibi danışman onayıyla farklı seçmeli dersleri de alabilirler.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dönemini bitiren tezli Yüksek Lisans öğrencileri üçüncü dönemden itibaren Tez Çalışması dersi ve Uzmanlık Alan dersine kayıt yaptırmalıdırlar.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ders seçtikten sonra kontrol et butonunu sonrasında da kesinleştir butonu ile işlemi tamamlaması gereklidir.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Danışman Onayı olmayan ders kayıtları geçersizdir. Ders kayıtları öğrencinin sorumluluğundadır.</a:t>
            </a:r>
          </a:p>
        </p:txBody>
      </p:sp>
    </p:spTree>
    <p:extLst>
      <p:ext uri="{BB962C8B-B14F-4D97-AF65-F5344CB8AC3E}">
        <p14:creationId xmlns:p14="http://schemas.microsoft.com/office/powerpoint/2010/main" val="8418555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İlk olarak https://obs.bandirma.edu.tr adresine giriş yapınız. Karşınıza aşağıdaki ekran çıkacaktır. Sol tarafa size ait olan bilgileri girerek sisteme giriş yapınız.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2.jpeg"/>
          <p:cNvPicPr/>
          <p:nvPr/>
        </p:nvPicPr>
        <p:blipFill>
          <a:blip r:embed="rId2" cstate="print">
            <a:extLst>
              <a:ext uri="{28A0092B-C50C-407E-A947-70E740481C1C}">
                <a14:useLocalDpi xmlns:a14="http://schemas.microsoft.com/office/drawing/2010/main" val="0"/>
              </a:ext>
            </a:extLst>
          </a:blip>
          <a:stretch>
            <a:fillRect/>
          </a:stretch>
        </p:blipFill>
        <p:spPr>
          <a:xfrm>
            <a:off x="1272957" y="3827559"/>
            <a:ext cx="10744200" cy="5273599"/>
          </a:xfrm>
          <a:prstGeom prst="rect">
            <a:avLst/>
          </a:prstGeom>
        </p:spPr>
      </p:pic>
    </p:spTree>
    <p:extLst>
      <p:ext uri="{BB962C8B-B14F-4D97-AF65-F5344CB8AC3E}">
        <p14:creationId xmlns:p14="http://schemas.microsoft.com/office/powerpoint/2010/main" val="24808054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193901" y="2402714"/>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2-Giriş yaptığınızda karşınıza aşağıdaki ekran çıkacaktır. Bu ekranda sol tarafta yer alan menüde 2. seçenekte bulunan ‘’ Ders ve Dönem İşleri’’ seçeneğine tıklayınız.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87" y="3592490"/>
            <a:ext cx="10902311" cy="529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820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09247" y="302444"/>
            <a:ext cx="318837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t>Harfli Başarı Notları</a:t>
            </a:r>
            <a:endParaRPr kumimoji="0" sz="2500" b="1" i="0" u="none" strike="noStrike" kern="0" cap="none" spc="0" normalizeH="0" baseline="0" noProof="0" dirty="0">
              <a:ln>
                <a:noFill/>
              </a:ln>
              <a:solidFill>
                <a:srgbClr val="FFFFFF"/>
              </a:solidFill>
              <a:effectLst/>
              <a:uLnTx/>
              <a:uFillTx/>
              <a:latin typeface="Arial"/>
              <a:cs typeface="Arial"/>
              <a:sym typeface="Arial"/>
            </a:endParaRPr>
          </a:p>
        </p:txBody>
      </p:sp>
      <p:sp>
        <p:nvSpPr>
          <p:cNvPr id="3" name="Dikdörtgen 2"/>
          <p:cNvSpPr/>
          <p:nvPr/>
        </p:nvSpPr>
        <p:spPr>
          <a:xfrm>
            <a:off x="1438165" y="2296961"/>
            <a:ext cx="10102193" cy="400110"/>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3-Aşağıdaki ekrandan ilk seçenekte bulunan ‘’ Ders Kayıt ‘’ butonuna tıklayınız.</a:t>
            </a:r>
          </a:p>
        </p:txBody>
      </p:sp>
      <p:pic>
        <p:nvPicPr>
          <p:cNvPr id="5" name="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76" y="2843932"/>
            <a:ext cx="11594369" cy="591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47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923330"/>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
        <p:nvSpPr>
          <p:cNvPr id="3" name="Dikdörtgen 2"/>
          <p:cNvSpPr/>
          <p:nvPr/>
        </p:nvSpPr>
        <p:spPr>
          <a:xfrm>
            <a:off x="1097664" y="2084068"/>
            <a:ext cx="10789536" cy="1015663"/>
          </a:xfrm>
          <a:prstGeom prst="rect">
            <a:avLst/>
          </a:prstGeom>
        </p:spPr>
        <p:txBody>
          <a:bodyPr wrap="square">
            <a:spAutoFit/>
          </a:bodyPr>
          <a:lstStyle/>
          <a:p>
            <a:pPr algn="just"/>
            <a:r>
              <a:rPr lang="tr-TR" sz="2000" dirty="0"/>
              <a:t>4-Karşınıza seçilebilecek derslerin bulunduğu ekran çıkacaktır. Bu ekrandan öncelikle ders seçimini yapmak istediğiniz döneme ait ilgili kutucuğunu işaretleyiniz. Ders Seçimini yaparak kesinleştiriniz.</a:t>
            </a:r>
          </a:p>
        </p:txBody>
      </p:sp>
      <p:pic>
        <p:nvPicPr>
          <p:cNvPr id="5" name="imag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1" y="3290805"/>
            <a:ext cx="11322282" cy="577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062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692805" y="302443"/>
            <a:ext cx="470481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atin typeface="Arial" panose="020B0604020202020204" pitchFamily="34" charset="0"/>
                <a:cs typeface="Arial" panose="020B0604020202020204" pitchFamily="34" charset="0"/>
              </a:rPr>
              <a:t>Katkı Payı / Öğrenim Ücretleri </a:t>
            </a:r>
          </a:p>
        </p:txBody>
      </p:sp>
      <p:sp>
        <p:nvSpPr>
          <p:cNvPr id="2" name="Dikdörtgen 1"/>
          <p:cNvSpPr/>
          <p:nvPr/>
        </p:nvSpPr>
        <p:spPr>
          <a:xfrm>
            <a:off x="1402915" y="2591900"/>
            <a:ext cx="10484285" cy="6401753"/>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Yabancı uyruklu öğrenciler 420,00 TL katkı payı/ öğrenim ücretini öğrenci numarasıyla Halk Bankasına yatırabilirler. (22 - 26 Şubat 2021)</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Yabancı uyruklu öğrencilerden 2017 yılı öncesi kayıtlı olanlar 140,00 TL</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İkinci üniversite kaydı olan öğrenciler (Normal süresinin dışında olan öğrenciler, lisans,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önlisans</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tezsiz yüksek lisans ve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açıköğretim</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aktif ya da pasif) 140,00 TL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Yabancı uyruklu öğrenciler, ikinci öğretim öğrencileri, ikinci üniversite okuyan normal öğretim öğrencileri ile normal öğrenim süresinde mezun olamayanlar öğrenim ücretlerini ve katkı paylarını Öğrenci Numarası ile Halk Bankası Şubelerinden veya Halk Bankası İnternet Şubesi / ATM'lerinden yatırılabilirler.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kayıt işlemlerini tamamlanabilmesi için katkı payı ve öğrenim ücretlerini yatırılması zorunludur.</a:t>
            </a:r>
          </a:p>
        </p:txBody>
      </p:sp>
    </p:spTree>
    <p:extLst>
      <p:ext uri="{BB962C8B-B14F-4D97-AF65-F5344CB8AC3E}">
        <p14:creationId xmlns:p14="http://schemas.microsoft.com/office/powerpoint/2010/main" val="37249829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86199"/>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30</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 (1) Lisans ve/veya yüksek lisans derecesini, başvurdukları yüksek lisans veya doktora/sanatta yeterlik programından farklı alanda almış öğrencilere ve lisans ve/veya yüksek lisans derecesini, başvurdukları yükseköğretim kurumu dışındaki yükseköğretim kurumlarından almış olan yüksek lisans ve doktora/sanatta yeterlik öğrencilerine, anabilim/</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anasanat</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/bilim/sanat dalı ve program başkanlığının önerisi ve ilgili enstitü yönetim kurulunun kararıyla bilimsel hazırlık programı uygulanabilir.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 Bilimsel hazırlık programında geçirilecek süre en çok iki yarıyıldır. Bu süre dönem izinleri dışında uzatılamaz ve süre sonunda başarılı olamayan öğrencinin ilişiği kesilir. Bu programda geçirilen süre yüksek lisans veya doktora programı sürelerine dâhil edilmez.</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(3) Programdaki yüksek lisans öğrencisi bilimsel hazırlık derslerini lisans; doktora/sanatta yeterlik öğrencisi ise lisans ve/veya yüksek lisans derslerinden alır. Ancak, programda alınması gereken zorunlu dersler, ilgili lisansüstü programını tamamlamak için gerekli görülen derslerin yerine geçemez.</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9232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293757"/>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(4) Bilimsel hazırlık derslerinin yanında anabilim/</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anasanat</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/bilim/sanat dalı ve program başkanlığının önerisi ve ilgili enstitü yönetim kurulu kararıyla, kabul edilmiş olduğu lisansüstü programa ait yüksek lisansta 6 kredi ve karşılığı olan AKTS kredisi, doktorada ise 9 kredi ve karşılığı olan AKTS kredisini aşmayacak şekilde dersler de alınabilir. Bu şekilde alınan ve başarılı olunan dersler, bilimsel hazırlık programını tamamladıktan sonra kabul edilmiş olduğu lisansüstü program derslerinden sayılarak öğrencinin intibakı yapılır.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(5) Programdaki bilimsel hazırlık dersleri kredi toplamı en az 8, en fazla 30’dur. Bu programda, bilimsel hazırlık dersleri dâhil alınabilecek derslerin toplam AKTS kredisi, her bir yarıyıl için 45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AKTS’den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fazla olamaz.</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(6) Bilimsel hazırlık programı öğrencilerinin bu Yönetmeliğe uygun olarak, lisans düzeyindeki devam koşulları geçerli olmak üzere, lisans derslerinden almış oldukları notlar lisans öğrencileri ile aynı ölçütlere göre değerlendirilir. Ancak bu öğrencilerin başarı koşulları, lisansüstü programdaki başarı değerlendirme ölçütlerine göre belirlenir.</a:t>
            </a:r>
          </a:p>
        </p:txBody>
      </p:sp>
    </p:spTree>
    <p:extLst>
      <p:ext uri="{BB962C8B-B14F-4D97-AF65-F5344CB8AC3E}">
        <p14:creationId xmlns:p14="http://schemas.microsoft.com/office/powerpoint/2010/main" val="30021402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11177494" y="316343"/>
            <a:ext cx="1220125" cy="45951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dirty="0" err="1"/>
              <a:t>Tarihçe</a:t>
            </a:r>
            <a:endParaRPr dirty="0"/>
          </a:p>
        </p:txBody>
      </p:sp>
      <p:sp>
        <p:nvSpPr>
          <p:cNvPr id="3" name="Dikdörtgen 2"/>
          <p:cNvSpPr/>
          <p:nvPr/>
        </p:nvSpPr>
        <p:spPr>
          <a:xfrm>
            <a:off x="1565752" y="2174328"/>
            <a:ext cx="10221239" cy="6924973"/>
          </a:xfrm>
          <a:prstGeom prst="rect">
            <a:avLst/>
          </a:prstGeom>
        </p:spPr>
        <p:txBody>
          <a:bodyPr wrap="square">
            <a:spAutoFit/>
          </a:bodyPr>
          <a:lstStyle/>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Enstitümüz, 23 Nisan 2015 tarih ve 29335 sayılı Resmi Gazetede “Yükseköğretim Kurumları Teşkilatı Kanunu ile Bazı Kanun ve Kanun Hükmünde Kararnamelerde Değişiklik Yapılmasına Dair </a:t>
            </a:r>
            <a:r>
              <a:rPr lang="tr-TR" sz="2000" kern="1200" dirty="0" err="1">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Kanun”un</a:t>
            </a: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(Kanun No: 6640) 1. Maddesine göre Balıkesir ili Bandırma ilçesinde Bandırma </a:t>
            </a:r>
            <a:r>
              <a:rPr lang="tr-TR" sz="2000" kern="1200" dirty="0" err="1">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Onyedi</a:t>
            </a: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Eylül Üniversitesi bünyesinde kurulmuştur. </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Bandırma </a:t>
            </a:r>
            <a:r>
              <a:rPr lang="tr-TR" sz="2000" kern="1200" dirty="0" err="1">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Onyedi</a:t>
            </a: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Eylül Üniversitesi Sağlık Bilimleri Enstitüsü adı ile 2018-2019 eğitim-öğretim döneminde akademik faaliyetlerine başlamıştır.</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Enstitümüz bünyesinde Hemşirelikte Yönetim Tezli Yüksek Lisans Programı, Ruh Sağlığı ve Psikiyatri Hemşireliği Tezli Yüksek Lisans Programı, Sosyal Hizmet Tezli Yüksek Lisans Programı ve Sağlık Yönetimi Tezli Yüksek Lisans Programı ve Hemşirelikte Yönetim Doktora Programı olmak üzere toplam 4 tezli yüksek lisans programı ve 1 doktora programı bulunmaktadır.	</a:t>
            </a: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93954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Araştırma Teknikleri ve Yayın Etiği dersinin tezli yüksek lisans programında verilmesi zorunludur. Doktora programına kayıtlı bir öğrenci bilimsel araştırma teknikleri, araştırma ve yayın etiği konularını içeren bir dersi yüksek lisans programında almadıysa, bu dersi almakla yükümlüdür. </a:t>
            </a:r>
            <a:r>
              <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22/9</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Seminer dersi, tezsiz yüksek lisans dışındaki diğer programlarda zorunlu olup öğrencilerin ders döneminde hazırladıkları, bilimsel bir konuyu inceleme ve sözlü olarak sunmayı kapsayan yazılı bir çalışmadır. Değerlendirmesi danışman veya görevli öğretim üyesi tarafından yapılır. </a:t>
            </a:r>
            <a:r>
              <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22/12</a:t>
            </a:r>
          </a:p>
        </p:txBody>
      </p:sp>
    </p:spTree>
    <p:extLst>
      <p:ext uri="{BB962C8B-B14F-4D97-AF65-F5344CB8AC3E}">
        <p14:creationId xmlns:p14="http://schemas.microsoft.com/office/powerpoint/2010/main" val="39687010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61664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Uzmanlık Alan dersi; tezsiz yüksek lisans dışında diğer programlarda öğretim üyesinin, danışmanlığını yaptığı öğrencilere, çalıştığı bilimsel alandaki bilgi, görgü ve deneyimlerinin aktarılmasını bilimsel etik ve çalışma disiplininin kazandırılmasını, güncel bilimsel yazıları izleyebilme ve değerlendirebilme yeteneğinin geliştirilmesini sağlamaya yönelik teorik bir derstir. Bu dersler, danışmanın atandığı tarihten itibaren öğretim üyesinin talebiyle açılır ve danışmanlık görevi sona erinceye kadar, yarıyıllarda ve yaz tatillerinde de devam eder. </a:t>
            </a:r>
            <a:r>
              <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22/13</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 tezli yüksek lisans ve doktora/sanatta yeterlik programlarının amacına yönelik olarak hazırlanan ve ilgili enstitü kurulunca belirlenen formatta yazılan bilimsel bir çalışmadır. </a:t>
            </a:r>
            <a:r>
              <a:rPr lang="tr-TR" sz="2000"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22/15 </a:t>
            </a:r>
          </a:p>
        </p:txBody>
      </p:sp>
    </p:spTree>
    <p:extLst>
      <p:ext uri="{BB962C8B-B14F-4D97-AF65-F5344CB8AC3E}">
        <p14:creationId xmlns:p14="http://schemas.microsoft.com/office/powerpoint/2010/main" val="4690123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944641"/>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32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Tezli yüksek lisans programının süresi bilimsel hazırlıkta geçen süre hariç, kayıt olduğu programa ilişkin derslerin verildiği dönemden başlamak üzere, her dönem için kayıt yaptırıp yaptırmadığına bakılmaksızın dört yarıyıl olup, program en çok altı yarıyılda tamamlanır.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 Dört yarıyıl sonunda öğretim planında yer alan kredili derslerini ve seminer dersini başarıyla tamamlayamayan veya bu süre içerisinde Üniversitenin öngördüğü başarı koşullarını/ölçütlerini yerine getiremeyen; azami süreler içerisinde ise tez çalışmasında başarısız olan veya tez savunmasına girmeyen öğrencinin Üniversite ile ilişiği kesilir.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(3)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ALES’ten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en az 80,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anasanat</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dalları programlarında sanatta yetenek sınavından en az 85, YDS veya eşdeğeri sınavlardan veya Üniversite yabancı dil sınavından en az 65 veya bunların karşılıkları notları alan,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AGNO’su</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4,00 üzerinden en az 3,00 olan, birinci yarıyıl sonuna kadar tez konusu kabul edilen öğrenciler, tezli yüksek lisans için istenen diğer koşulları da sağlamaları şartıyla üçüncü yarıyıl sonunda tezlerini teslim edebilirler. Bu erken tez teslim koşullarını yerine getiremeyenler, en erken dördüncü yarıyıl sonunda tezlerini teslim edebilirler.</a:t>
            </a:r>
          </a:p>
        </p:txBody>
      </p:sp>
    </p:spTree>
    <p:extLst>
      <p:ext uri="{BB962C8B-B14F-4D97-AF65-F5344CB8AC3E}">
        <p14:creationId xmlns:p14="http://schemas.microsoft.com/office/powerpoint/2010/main" val="32536970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44709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34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Tezli yüksek lisans programında ders yükü 21 krediden az 30 krediden çok olmamak koşuluyla en az yedi adet ders, bir seminer ve varsa tamamlayıcı faaliyetlerden/uygulamalardan oluşur. Tezli yüksek lisans programında seminer dâhil tüm derslerden 60 AKTS kredisinin sağlanması gerekir. Tez çalışmasının toplam AKTS kredisi 60’tır.</a:t>
            </a:r>
          </a:p>
          <a:p>
            <a:pPr lvl="0" algn="just">
              <a:lnSpc>
                <a:spcPct val="110000"/>
              </a:lnSpc>
              <a:spcBef>
                <a:spcPts val="600"/>
              </a:spcBef>
              <a:spcAft>
                <a:spcPts val="600"/>
              </a:spcAft>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35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Öğrencinin, tezini teslim etmeden önce derslerini, seminerini, kredisini ve AKTS kredisini, varsa tamamlayıcı faaliyetlerini/uygulamalarını başarıyla tamamlaması gerekir.</a:t>
            </a:r>
          </a:p>
        </p:txBody>
      </p:sp>
    </p:spTree>
    <p:extLst>
      <p:ext uri="{BB962C8B-B14F-4D97-AF65-F5344CB8AC3E}">
        <p14:creationId xmlns:p14="http://schemas.microsoft.com/office/powerpoint/2010/main" val="41589011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46330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Programı</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45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Doktora programı, bilimsel hazırlıkta geçen süre hariç tezli yüksek lisans derecesi ile kabul edilenler için kayıt olduğu programa ilişkin derslerin verildiği dönemden başlamak üzere, her dönem için kayıt yaptırıp yaptırmadığına bakılmaksızın sekiz yarıyıl olup azami tamamlama süresi on iki yarıyıl; lisans derecesi ile kabul edilenler için on yarıyıl olup azami tamamlama süresi on dört yarıyıldır.</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47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Doktora programı, tezli yüksek lisans derecesi ile kabul edilmiş öğrenciler için toplam yirmi dört krediden ve bir eğitim ve öğretim dönemi 60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AKTS’den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az olmamak koşuluyla en az sekiz ders, seminer, yeterlik sınavı, tez önerisi ve tez çalışması olmak üzere en az 240 AKTS kredisinden oluşur. Lisans derecesi ile kabul edilmiş öğrenciler için de en az kırk iki kredilik on dört ders, seminer, yeterlik sınavı, tez önerisi ve tez çalışması olmak üzere toplam en az 300 AKTS kredisinden oluşur.</a:t>
            </a:r>
          </a:p>
          <a:p>
            <a:pPr lvl="0" algn="just">
              <a:lnSpc>
                <a:spcPct val="110000"/>
              </a:lnSpc>
              <a:spcBef>
                <a:spcPts val="600"/>
              </a:spcBef>
              <a:spcAft>
                <a:spcPts val="600"/>
              </a:spcAft>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Yeterlik Sınavı</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48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Doktora yeterlik sınavı, derslerini ve seminerini tamamlayan öğrencinin alanındaki temel konular ve kavramlar ile doktora çalışmasıyla ilgili bilimsel araştırma derinliğine sahip olup olmadığının ölçülmesidir. Bir öğrenci bir yılda en fazla iki kez yeterlik sınavına girer.</a:t>
            </a:r>
          </a:p>
        </p:txBody>
      </p:sp>
    </p:spTree>
    <p:extLst>
      <p:ext uri="{BB962C8B-B14F-4D97-AF65-F5344CB8AC3E}">
        <p14:creationId xmlns:p14="http://schemas.microsoft.com/office/powerpoint/2010/main" val="25366852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213528"/>
            <a:ext cx="10484285" cy="726808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 Süreci</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Madde 49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(1) Yeterlik sınavında başarılı bulunan öğrenci için, tez konusuna uygun öğretim üyelerinden oluşan tez izleme komitesi önerisi ilgili anabilim/</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anasanat</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dalı başkanlığı tarafından enstitüye bildirilir ve enstitü yönetim kurulu kararıyla kesinleşir.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(4) Doktora yeterlik sınavını başarı ile tamamlayan öğrenci, en geç altı ay içinde, yapacağı araştırmanın amacını, yöntemini ve çalışma planını kapsayan tez önerisini tez izleme komitesi önünde sözlü olarak savunur. Öğrenci, tez önerisi ile ilgili yazılı bir raporu sözlü savunmadan en az on beş gün önce komite üyelerine dağıtır.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(5) Tez izleme komitesi, öğrencinin sunduğu tez önerisinin kabul, düzeltme veya reddedileceğine salt çoğunlukla karar verir. Düzeltme için bir ay süre verilir. Bu süre sonunda kabul veya ret yönünde salt çoğunlukla verilen karar, enstitü anabilim/</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anasanat</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dalı başkanlığınca işlemin bitişini izleyen üç gün içinde enstitüye tutanakla bildirilir.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(8) Tez önerisi kabul edilen öğrenci, bu tarihten itibaren tez çalışması faaliyetleri ile ilgili olarak her yıl Ocak-Haziran ve Temmuz-Aralık ayları arasında, tez izleme komitesi tarafından birer defa olmak üzere ara değerlendirmeye tabi tutulur. </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6) Tez sınavının tamamlanmasından sonra jüri dinleyicilere kapalı olarak, tez hakkında salt çoğunlukla kabul, ret veya düzeltme kararı verir. Tezi kabul edilen öğrenciler başarılı olarak değerlendirilir.</a:t>
            </a:r>
          </a:p>
        </p:txBody>
      </p:sp>
    </p:spTree>
    <p:extLst>
      <p:ext uri="{BB962C8B-B14F-4D97-AF65-F5344CB8AC3E}">
        <p14:creationId xmlns:p14="http://schemas.microsoft.com/office/powerpoint/2010/main" val="28949938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52527" y="302443"/>
            <a:ext cx="314509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AKADEMİK TAKVİM</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pic>
        <p:nvPicPr>
          <p:cNvPr id="4" name="İçerik Yer Tutucus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767" y="1824929"/>
            <a:ext cx="5584716" cy="7619529"/>
          </a:xfrm>
          <a:prstGeom prst="rect">
            <a:avLst/>
          </a:prstGeom>
        </p:spPr>
      </p:pic>
    </p:spTree>
    <p:extLst>
      <p:ext uri="{BB962C8B-B14F-4D97-AF65-F5344CB8AC3E}">
        <p14:creationId xmlns:p14="http://schemas.microsoft.com/office/powerpoint/2010/main" val="9480525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8909485" y="302443"/>
            <a:ext cx="348813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Kütüphane Hizmetleri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970865"/>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Tübitak</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EQUAL’in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sağladığı 13 veri tabanından oluşan bir yayın koleksiyonuna sahiptir.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Üniversitemiz Prof. Dr. Sabahattin Zaim Kütüphanesi, eğitim ve araştırma faaliyetleri için yeterli basılı ve elektronik kaynağa ve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veritabanına</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sahiptir. Kütüphanemizde toplam 496.690 elektronik kitap, basılı kitap ve dergi bulunmaktadır. </a:t>
            </a:r>
            <a:b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b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Kütüphanemizdeki kaynakların 393.037'si elektronik kitap, 60.569'i basılı kitap olmak üzere 72.569'u basılı yayın, 12.000'i basılı dergi (273 başlık altında), 343'ü nadir eser ve 30.391'i elektronik dergiden oluşmaktadır. </a:t>
            </a:r>
            <a:b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b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Mevcut kaynaklar öğrencilerimizin de ihtiyaçlarına cevap vermektedir. Kütüphanemiz her gün 24 saat hizmet sunmakta, geniş okuma salonları, çalışma alanları ve birçok özelliğe sahip bulunmaktadır. 2.000 m2 alana sahip kütüphane, 700 kişilik kapasiteye sahiptir.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549472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2919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Değişim Programları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Üniversite ile yurt dışındaki bir üniversite arasında yapılan öğrenci değişimi programları çerçevesinde, yurt dışındaki üniversitelere bir veya iki dönem süreyle öğrenci gönderilebilir.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Değişim Programları ile ilgili duyurular Enstitü web sayfamızda ilan edilmektedir.</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Araştırma Olanakları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Lisansüstü tez çalışmaları Üniversitemizin Bilimsel Araştırma Projeleri Koordinasyon Birimi tarafından desteklenmektedir.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Üniversitemiz lisansüstü öğrencilerinin proje yazma ve araştırma yapma becerilerini geliştirebilmek için çalışmanın sonuçlarını ulusal ve uluslararası indeksler kapsamındaki yayın organlarında yayınlamaya ya da patent almaya özendirebilecek, yönlendirebilecek veya bir özgün üretim sağlayabilecek nitelikteki araştırma projelerini öncelikli olarak desteklemektedir. </a:t>
            </a: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9944807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528869"/>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Burs Olanakları</a:t>
            </a:r>
          </a:p>
          <a:p>
            <a:pPr lvl="0" algn="just">
              <a:lnSpc>
                <a:spcPct val="110000"/>
              </a:lnSpc>
              <a:spcBef>
                <a:spcPts val="600"/>
              </a:spcBef>
              <a:spcAft>
                <a:spcPts val="600"/>
              </a:spcAft>
            </a:pPr>
            <a:endPar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Yükseköğretim Kurulu (YÖK) her dönem yayımladığı ilânlar ile Öncelikli Alanlar kapsamında (YÖK Doktora Bursu) listelediği alanlarda başvuran anabilim dallarına doktora bursu vermek üzere öğrenci alımına izin vermektedir.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İlgili duyurular her dönem başında Enstitü sayfamızda ilan edilmektedir.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kumimoji="0" lang="tr-TR" sz="200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3591490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9747855" y="302444"/>
            <a:ext cx="264976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Misyon &amp; Vizyon</a:t>
            </a:r>
          </a:p>
        </p:txBody>
      </p:sp>
      <p:sp>
        <p:nvSpPr>
          <p:cNvPr id="3" name="Dikdörtgen 2"/>
          <p:cNvSpPr/>
          <p:nvPr/>
        </p:nvSpPr>
        <p:spPr>
          <a:xfrm>
            <a:off x="1565752" y="2174328"/>
            <a:ext cx="10221239" cy="6555641"/>
          </a:xfrm>
          <a:prstGeom prst="rect">
            <a:avLst/>
          </a:prstGeom>
        </p:spPr>
        <p:txBody>
          <a:bodyPr wrap="square">
            <a:spAutoFit/>
          </a:bodyPr>
          <a:lstStyle/>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kendi potansiyellerini ortaya koymalarına fırsat verecek bir ortamda,  kişisel gelişim ve mesleki yeterliliği önemseyen bir eğitim anlayışı çerçevesinde en üst düzeyde lisansüstü eğitim verilmesini sağlayarak toplumun değişen sağlık ihtiyaçlarına cevap veren ve evrensel bilime katkı sağlayan üstün başarılı, rekabetçi ve üretken özellikte bilim insanları yetiştirmektir.	</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Vizyonumuz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bilimleri alanında öncü, çağdaş, yenilikçi ve üretken bir yaklaşımla bilimsel araştırma faaliyetleri yürüten, lisansüstü düzeyde özgün ve yaratıcı çalışmalarla ulusal ve bölgesel kalkınmaya katkı sağlayan, kalite odaklı olarak yetiştireceği üstün nitelikteki akademisyen ve araştırıcılar ile uluslararası alanda tanınan ve söz sahibi bir enstitü olmaktır.</a:t>
            </a:r>
          </a:p>
        </p:txBody>
      </p:sp>
    </p:spTree>
    <p:extLst>
      <p:ext uri="{BB962C8B-B14F-4D97-AF65-F5344CB8AC3E}">
        <p14:creationId xmlns:p14="http://schemas.microsoft.com/office/powerpoint/2010/main" val="11232013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880357" y="302443"/>
            <a:ext cx="451726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KİMLİK KARTLARI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739211"/>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Kimlik Kartları Öğrenci işleri Daire Başkanlığınca basılmaktadır.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Kimlik kartlarınız Basıldığında duyuru yapılacak olup Enstitümüz öğrenci işlerinden alabilirsiniz.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913769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414874" y="110083"/>
            <a:ext cx="698274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b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İnternet Erişimi ve E-Posta Hakkında</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836645"/>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l">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Öğrencilerimiz için, kablosuz ağa bağlantı bilgilerine </a:t>
            </a:r>
          </a:p>
          <a:p>
            <a:pPr lvl="0" algn="l">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http://eposta.bandirma.edu.tr adresinden erişilebilir.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E-posta adresinizi öğrenmek için: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http://eposta.bandirma.edu.tr/EPostaOgren</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Kablosuz ağa bağlantı ayarları için:</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http://eposta.bandirma.edu.tr/Kablosuz/Eduroam</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980823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90952" y="110083"/>
            <a:ext cx="9906667"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endPar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ÖĞRENCİLERİMİZİN ORCID NUMARASI ALMASI GEREKLİLİĞİ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775637"/>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Yükseköğretim Kurulu Başkanlığının Açık Bilim ve Açık Erişim çalışmaları çerçevesinde; üniversitelerde hazırlanan lisansüstü tezler ile bilimsel faaliyetler sonucu ortaya çıkan kitap, makale, kongre bildirileri ve her türlü bilimsel yayının bibliyografik denetimini sağlamak ve açık erişimde araştırma hizmetine sunmak amacıyla, bir çalışma başlatılmıştır.</a:t>
            </a:r>
          </a:p>
          <a:p>
            <a:pPr marL="342900" lvl="0" indent="-342900" algn="just">
              <a:lnSpc>
                <a:spcPct val="110000"/>
              </a:lnSpc>
              <a:spcBef>
                <a:spcPts val="600"/>
              </a:spcBef>
              <a:spcAft>
                <a:spcPts val="600"/>
              </a:spcAft>
              <a:buFont typeface="Arial" panose="020B0604020202020204" pitchFamily="34" charset="0"/>
              <a:buChar char="•"/>
              <a:defRP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Bu çalışma ile oluşturulması düşünülen YÖK Açık Bilim ve Açık Erişim Sisteminin altyapısında; verilerin standardizasyonunu sağlamak için ücretsiz olarak temin edilebilen uluslararası yazar kimlik numaralarından Open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Researcher</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and</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Contributor</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ID (ORCID) kullanılması gerekliliği ortaya çıkmış olup, tezli lisansüstü öğretim öğrencileri ile tüm akademisyenlerin ORCID numarası alması ve daha önce yapılan yayınların ORCID numarası ile eşleştirmeleri gerekmektedir.</a:t>
            </a: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Bu kapsamda, YÖK Yürütme Kurulu, 13.05.2020 tarihli (Oturum No: 30) toplantısında; lisansüstü tezler ile makale, kongre ve sempozyum bildirileri, kitap ve her türlü bilimsel yayınların takibinde öğretim elemanları ile tezli lisansüstü öğretim programlarına kayıtlı öğrencilerin Open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Researcher</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and</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Contributor</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ID (ORCID) numarası kullanmalarının zorunlu tutulması kararlaştırmıştır.</a:t>
            </a:r>
          </a:p>
        </p:txBody>
      </p:sp>
    </p:spTree>
    <p:extLst>
      <p:ext uri="{BB962C8B-B14F-4D97-AF65-F5344CB8AC3E}">
        <p14:creationId xmlns:p14="http://schemas.microsoft.com/office/powerpoint/2010/main" val="427974921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710986" y="302443"/>
            <a:ext cx="2686633"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Programları</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40065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Haftalık Ders Programları Enstitümüzün internet sayfasından duyurulmaktadır.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OBS Öğrenci Bilgi Sistemi Üzerinden de ders programlarınız yer almaktadır.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750922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013953" y="302443"/>
            <a:ext cx="23836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Talepleri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3" name="Yuvarlatılmış Dikdörtgen 2"/>
          <p:cNvSpPr/>
          <p:nvPr/>
        </p:nvSpPr>
        <p:spPr>
          <a:xfrm>
            <a:off x="4020206" y="2207615"/>
            <a:ext cx="4477407"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rPr>
              <a:t>BELGE TALEP ETME</a:t>
            </a:r>
          </a:p>
        </p:txBody>
      </p:sp>
      <p:sp>
        <p:nvSpPr>
          <p:cNvPr id="5" name="Yuvarlatılmış Dikdörtgen 4"/>
          <p:cNvSpPr/>
          <p:nvPr/>
        </p:nvSpPr>
        <p:spPr>
          <a:xfrm>
            <a:off x="3042745" y="3845555"/>
            <a:ext cx="6971207"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tr-TR" sz="24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OBS Sisteminde Kullanıcı işlemleri Sekmesi </a:t>
            </a:r>
            <a:endParaRPr kumimoji="0" lang="tr-TR" sz="2400" b="1" i="0" u="none" strike="noStrike" cap="none" spc="0" normalizeH="0" baseline="0" dirty="0">
              <a:ln>
                <a:noFill/>
              </a:ln>
              <a:solidFill>
                <a:schemeClr val="tx1"/>
              </a:solidFill>
              <a:effectLst/>
              <a:uFillTx/>
              <a:latin typeface="+mn-lt"/>
              <a:ea typeface="+mn-ea"/>
              <a:cs typeface="+mn-cs"/>
              <a:sym typeface="Helvetica Light"/>
            </a:endParaRPr>
          </a:p>
        </p:txBody>
      </p:sp>
      <p:sp>
        <p:nvSpPr>
          <p:cNvPr id="6" name="Yuvarlatılmış Dikdörtgen 5"/>
          <p:cNvSpPr/>
          <p:nvPr/>
        </p:nvSpPr>
        <p:spPr>
          <a:xfrm>
            <a:off x="2093317" y="5840026"/>
            <a:ext cx="9112469" cy="2102136"/>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Talebi Sekmesi tıklanarak gerekli içerikler doldurularak belge talebi gönderilir.</a:t>
            </a:r>
          </a:p>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Ve aynı gün içinde sistemden durumunu gösterir çıktıyı alınabilmektedir.</a:t>
            </a:r>
            <a:endParaRPr kumimoji="0" lang="tr-TR" sz="2200" b="1" i="0" u="none" strike="noStrike" cap="none" spc="0" normalizeH="0" baseline="0" dirty="0">
              <a:ln>
                <a:noFill/>
              </a:ln>
              <a:solidFill>
                <a:schemeClr val="tx1"/>
              </a:solidFill>
              <a:effectLst/>
              <a:uFillTx/>
              <a:latin typeface="+mn-lt"/>
              <a:ea typeface="+mn-ea"/>
              <a:cs typeface="+mn-cs"/>
              <a:sym typeface="Helvetica Light"/>
            </a:endParaRPr>
          </a:p>
        </p:txBody>
      </p:sp>
      <p:sp>
        <p:nvSpPr>
          <p:cNvPr id="4" name="Aşağı Ok 3"/>
          <p:cNvSpPr/>
          <p:nvPr/>
        </p:nvSpPr>
        <p:spPr>
          <a:xfrm>
            <a:off x="6016593" y="2798445"/>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Aşağı Ok 7"/>
          <p:cNvSpPr/>
          <p:nvPr/>
        </p:nvSpPr>
        <p:spPr>
          <a:xfrm>
            <a:off x="6016593" y="4577194"/>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2811982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9255" y="2281196"/>
            <a:ext cx="10121462" cy="3785652"/>
          </a:xfrm>
          <a:prstGeom prst="rect">
            <a:avLst/>
          </a:prstGeom>
        </p:spPr>
        <p:txBody>
          <a:bodyPr wrap="square">
            <a:spAutoFit/>
          </a:bodyPr>
          <a:lstStyle/>
          <a:p>
            <a:endParaRPr lang="tr-TR" sz="2400" b="1" dirty="0">
              <a:latin typeface="Arial" panose="020B0604020202020204" pitchFamily="34" charset="0"/>
              <a:cs typeface="Arial" panose="020B0604020202020204" pitchFamily="34" charset="0"/>
            </a:endParaRPr>
          </a:p>
          <a:p>
            <a:r>
              <a:rPr lang="tr-TR" sz="2400" b="1" dirty="0">
                <a:latin typeface="Arial" panose="020B0604020202020204" pitchFamily="34" charset="0"/>
                <a:cs typeface="Arial" panose="020B0604020202020204" pitchFamily="34" charset="0"/>
              </a:rPr>
              <a:t>Danışman ve Derslerin Öğretim Üyeleri ile İletişim</a:t>
            </a:r>
          </a:p>
          <a:p>
            <a:endParaRPr lang="tr-TR" sz="2400" b="1"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a:latin typeface="Arial" panose="020B0604020202020204" pitchFamily="34" charset="0"/>
                <a:cs typeface="Arial" panose="020B0604020202020204" pitchFamily="34" charset="0"/>
              </a:rPr>
              <a:t>OBS Sistemi Mesajlar sekmesi</a:t>
            </a: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err="1">
                <a:latin typeface="Arial" panose="020B0604020202020204" pitchFamily="34" charset="0"/>
                <a:cs typeface="Arial" panose="020B0604020202020204" pitchFamily="34" charset="0"/>
              </a:rPr>
              <a:t>Email</a:t>
            </a:r>
            <a:r>
              <a:rPr lang="tr-TR" sz="2400" dirty="0">
                <a:latin typeface="Arial" panose="020B0604020202020204" pitchFamily="34" charset="0"/>
                <a:cs typeface="Arial" panose="020B0604020202020204" pitchFamily="34" charset="0"/>
              </a:rPr>
              <a:t> adresleri </a:t>
            </a:r>
          </a:p>
          <a:p>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574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919376" y="302443"/>
            <a:ext cx="2478243"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İletişim Bilgileri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847755"/>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Adres: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Sağlık Bilimleri Fakültesi Kurtuluş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Cd</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No: 98 Bandırma / BALIKESİR 10200</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Telefon: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0266 717 01 17</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Fax</a:t>
            </a: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0266 606 08 96</a:t>
            </a:r>
          </a:p>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Web Sayfası: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hlinkClick r:id="rId2"/>
              </a:rPr>
              <a:t>https://sabe.bandirma.edu.tr/sabe</a:t>
            </a: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E-mail: </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saglikens@bandirma.edu.tr</a:t>
            </a: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6983483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2294963" y="302443"/>
            <a:ext cx="10265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5083309"/>
            <a:ext cx="10484285" cy="3327065"/>
          </a:xfrm>
          <a:prstGeom prst="rect">
            <a:avLst/>
          </a:prstGeom>
        </p:spPr>
        <p:txBody>
          <a:bodyPr wrap="square">
            <a:spAutoFit/>
          </a:bodyPr>
          <a:lstStyle/>
          <a:p>
            <a:pPr marL="342900" marR="0" lvl="0" indent="-342900" algn="l"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l">
              <a:lnSpc>
                <a:spcPct val="110000"/>
              </a:lnSpc>
              <a:spcBef>
                <a:spcPts val="600"/>
              </a:spcBef>
              <a:spcAft>
                <a:spcPts val="600"/>
              </a:spcAft>
            </a:pPr>
            <a:r>
              <a:rPr lang="tr-TR" sz="5400" b="1" dirty="0">
                <a:ln w="0"/>
                <a:solidFill>
                  <a:schemeClr val="accent1">
                    <a:lumMod val="75000"/>
                  </a:schemeClr>
                </a:solidFill>
                <a:effectLst>
                  <a:outerShdw blurRad="38100" dist="19050" dir="2700000" algn="tl" rotWithShape="0">
                    <a:srgbClr val="000000">
                      <a:alpha val="40000"/>
                    </a:srgbClr>
                  </a:outerShdw>
                </a:effectLst>
                <a:latin typeface="Monotype Corsiva" panose="03010101010201010101" pitchFamily="66" charset="0"/>
                <a:cs typeface="Arial" panose="020B0604020202020204" pitchFamily="34" charset="0"/>
              </a:rPr>
              <a:t>ENSTİTÜMÜZÜ TERCİH ETTİĞİNİZ İÇİN TEŞEKKÜR EDERİZ.</a:t>
            </a:r>
            <a:endParaRPr kumimoji="0" lang="tr-TR" sz="5400" b="0" i="0" u="none" strike="noStrike" kern="0" cap="none" spc="0" normalizeH="0" baseline="0" noProof="0" dirty="0">
              <a:ln w="0"/>
              <a:solidFill>
                <a:schemeClr val="accent1">
                  <a:lumMod val="75000"/>
                </a:schemeClr>
              </a:solidFill>
              <a:effectLst>
                <a:outerShdw blurRad="38100" dist="19050" dir="2700000" algn="tl" rotWithShape="0">
                  <a:srgbClr val="000000">
                    <a:alpha val="40000"/>
                  </a:srgbClr>
                </a:outerShdw>
              </a:effectLst>
              <a:uLnTx/>
              <a:uFillTx/>
              <a:latin typeface="Monotype Corsiva" panose="03010101010201010101" pitchFamily="66" charset="0"/>
              <a:cs typeface="Arial" panose="020B0604020202020204" pitchFamily="34" charset="0"/>
              <a:sym typeface="Helvetica Light"/>
            </a:endParaRPr>
          </a:p>
        </p:txBody>
      </p:sp>
    </p:spTree>
    <p:extLst>
      <p:ext uri="{BB962C8B-B14F-4D97-AF65-F5344CB8AC3E}">
        <p14:creationId xmlns:p14="http://schemas.microsoft.com/office/powerpoint/2010/main" val="18686371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a:t>ENSTİTÜ YÖNETİMİMİZ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289" y="2359357"/>
            <a:ext cx="1667536" cy="196510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655" y="3796878"/>
            <a:ext cx="1718965" cy="2116979"/>
          </a:xfrm>
          <a:prstGeom prst="rect">
            <a:avLst/>
          </a:prstGeom>
        </p:spPr>
      </p:pic>
      <p:pic>
        <p:nvPicPr>
          <p:cNvPr id="6" name="Picture 2" descr="KEVSER TARI SELÇ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494" y="3999179"/>
            <a:ext cx="1497945" cy="1914678"/>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txBox="1">
            <a:spLocks/>
          </p:cNvSpPr>
          <p:nvPr/>
        </p:nvSpPr>
        <p:spPr>
          <a:xfrm>
            <a:off x="4682360" y="4555943"/>
            <a:ext cx="3090040" cy="83586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   DOÇ.DR. DİLER YILMAZ</a:t>
            </a:r>
          </a:p>
          <a:p>
            <a:pPr algn="ctr">
              <a:lnSpc>
                <a:spcPct val="150000"/>
              </a:lnSpc>
            </a:pPr>
            <a:r>
              <a:rPr lang="tr-TR" sz="1600" b="1" dirty="0">
                <a:latin typeface="Arial" panose="020B0604020202020204" pitchFamily="34" charset="0"/>
                <a:cs typeface="Arial" panose="020B0604020202020204" pitchFamily="34" charset="0"/>
              </a:rPr>
              <a:t>Enstitü Müdürü</a:t>
            </a:r>
          </a:p>
        </p:txBody>
      </p:sp>
      <p:sp>
        <p:nvSpPr>
          <p:cNvPr id="10" name="Unvan 1"/>
          <p:cNvSpPr txBox="1">
            <a:spLocks/>
          </p:cNvSpPr>
          <p:nvPr/>
        </p:nvSpPr>
        <p:spPr>
          <a:xfrm>
            <a:off x="945931" y="6054090"/>
            <a:ext cx="3212399"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DR. ÖĞR. ÜYESİ BERNA AKAY</a:t>
            </a:r>
          </a:p>
          <a:p>
            <a:pPr algn="ctr">
              <a:lnSpc>
                <a:spcPct val="150000"/>
              </a:lnSpc>
            </a:pPr>
            <a:r>
              <a:rPr lang="tr-TR" sz="1600" b="1" dirty="0">
                <a:latin typeface="Arial" panose="020B0604020202020204" pitchFamily="34" charset="0"/>
                <a:cs typeface="Arial" panose="020B0604020202020204" pitchFamily="34" charset="0"/>
              </a:rPr>
              <a:t>Enstitü Müdür yardımcısı</a:t>
            </a:r>
          </a:p>
        </p:txBody>
      </p:sp>
      <p:sp>
        <p:nvSpPr>
          <p:cNvPr id="11" name="Unvan 1"/>
          <p:cNvSpPr txBox="1">
            <a:spLocks/>
          </p:cNvSpPr>
          <p:nvPr/>
        </p:nvSpPr>
        <p:spPr>
          <a:xfrm>
            <a:off x="8008883" y="6054090"/>
            <a:ext cx="3256371"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Dr. </a:t>
            </a:r>
            <a:r>
              <a:rPr lang="tr-TR" sz="1600" b="1" dirty="0" err="1">
                <a:latin typeface="Arial" panose="020B0604020202020204" pitchFamily="34" charset="0"/>
                <a:cs typeface="Arial" panose="020B0604020202020204" pitchFamily="34" charset="0"/>
              </a:rPr>
              <a:t>Öğr</a:t>
            </a:r>
            <a:r>
              <a:rPr lang="tr-TR" sz="1600" b="1" dirty="0">
                <a:latin typeface="Arial" panose="020B0604020202020204" pitchFamily="34" charset="0"/>
                <a:cs typeface="Arial" panose="020B0604020202020204" pitchFamily="34" charset="0"/>
              </a:rPr>
              <a:t>. üyesi  </a:t>
            </a:r>
            <a:r>
              <a:rPr lang="tr-TR" sz="1600" b="1" dirty="0" err="1">
                <a:latin typeface="Arial" panose="020B0604020202020204" pitchFamily="34" charset="0"/>
                <a:cs typeface="Arial" panose="020B0604020202020204" pitchFamily="34" charset="0"/>
              </a:rPr>
              <a:t>kEVSER</a:t>
            </a:r>
            <a:r>
              <a:rPr lang="tr-TR" sz="1600" b="1" dirty="0">
                <a:latin typeface="Arial" panose="020B0604020202020204" pitchFamily="34" charset="0"/>
                <a:cs typeface="Arial" panose="020B0604020202020204" pitchFamily="34" charset="0"/>
              </a:rPr>
              <a:t> TARI SELÇUK                </a:t>
            </a:r>
          </a:p>
          <a:p>
            <a:pPr algn="ctr">
              <a:lnSpc>
                <a:spcPct val="150000"/>
              </a:lnSpc>
            </a:pPr>
            <a:r>
              <a:rPr lang="tr-TR" sz="1600" b="1" dirty="0">
                <a:latin typeface="Arial" panose="020B0604020202020204" pitchFamily="34" charset="0"/>
                <a:cs typeface="Arial" panose="020B0604020202020204" pitchFamily="34" charset="0"/>
              </a:rPr>
              <a:t>MÜDÜR yardımcısı</a:t>
            </a:r>
          </a:p>
        </p:txBody>
      </p:sp>
    </p:spTree>
    <p:extLst>
      <p:ext uri="{BB962C8B-B14F-4D97-AF65-F5344CB8AC3E}">
        <p14:creationId xmlns:p14="http://schemas.microsoft.com/office/powerpoint/2010/main" val="36618149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ENSTİTÜ YÖNETİMİMİZ</a:t>
            </a:r>
          </a:p>
        </p:txBody>
      </p:sp>
      <p:sp>
        <p:nvSpPr>
          <p:cNvPr id="10" name="Unvan 1"/>
          <p:cNvSpPr txBox="1">
            <a:spLocks/>
          </p:cNvSpPr>
          <p:nvPr/>
        </p:nvSpPr>
        <p:spPr>
          <a:xfrm>
            <a:off x="2228022" y="5517931"/>
            <a:ext cx="3212399" cy="22387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da-DK" sz="1600" b="1" dirty="0">
                <a:latin typeface="Arial" panose="020B0604020202020204" pitchFamily="34" charset="0"/>
                <a:cs typeface="Arial" panose="020B0604020202020204" pitchFamily="34" charset="0"/>
              </a:rPr>
              <a:t>NEJLET KILIÇ</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Enst</a:t>
            </a:r>
            <a:r>
              <a:rPr lang="tr-TR" sz="1600" b="1" dirty="0">
                <a:latin typeface="Arial" panose="020B0604020202020204" pitchFamily="34" charset="0"/>
                <a:cs typeface="Arial" panose="020B0604020202020204" pitchFamily="34" charset="0"/>
              </a:rPr>
              <a:t>i</a:t>
            </a:r>
            <a:r>
              <a:rPr lang="da-DK" sz="1600" b="1" dirty="0">
                <a:latin typeface="Arial" panose="020B0604020202020204" pitchFamily="34" charset="0"/>
                <a:cs typeface="Arial" panose="020B0604020202020204" pitchFamily="34" charset="0"/>
              </a:rPr>
              <a:t>tü sekreteri</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nk</a:t>
            </a:r>
            <a:r>
              <a:rPr lang="tr-TR" sz="1600" b="1" dirty="0">
                <a:latin typeface="Arial" panose="020B0604020202020204" pitchFamily="34" charset="0"/>
                <a:cs typeface="Arial" panose="020B0604020202020204" pitchFamily="34" charset="0"/>
              </a:rPr>
              <a:t>i</a:t>
            </a:r>
            <a:r>
              <a:rPr lang="da-DK" sz="1600" b="1" dirty="0">
                <a:latin typeface="Arial" panose="020B0604020202020204" pitchFamily="34" charset="0"/>
                <a:cs typeface="Arial" panose="020B0604020202020204" pitchFamily="34" charset="0"/>
              </a:rPr>
              <a:t>l</a:t>
            </a:r>
            <a:r>
              <a:rPr lang="tr-TR" sz="1600" b="1" dirty="0">
                <a:latin typeface="Arial" panose="020B0604020202020204" pitchFamily="34" charset="0"/>
                <a:cs typeface="Arial" panose="020B0604020202020204" pitchFamily="34" charset="0"/>
              </a:rPr>
              <a:t>i</a:t>
            </a:r>
            <a:r>
              <a:rPr lang="da-DK" sz="1600" b="1" dirty="0">
                <a:latin typeface="Arial" panose="020B0604020202020204" pitchFamily="34" charset="0"/>
                <a:cs typeface="Arial" panose="020B0604020202020204" pitchFamily="34" charset="0"/>
              </a:rPr>
              <a:t>c@band</a:t>
            </a:r>
            <a:r>
              <a:rPr lang="tr-TR" sz="1600" b="1" dirty="0">
                <a:latin typeface="Arial" panose="020B0604020202020204" pitchFamily="34" charset="0"/>
                <a:cs typeface="Arial" panose="020B0604020202020204" pitchFamily="34" charset="0"/>
              </a:rPr>
              <a:t>i</a:t>
            </a:r>
            <a:r>
              <a:rPr lang="da-DK" sz="1600" b="1" dirty="0">
                <a:latin typeface="Arial" panose="020B0604020202020204" pitchFamily="34" charset="0"/>
                <a:cs typeface="Arial" panose="020B0604020202020204" pitchFamily="34" charset="0"/>
              </a:rPr>
              <a:t>rma.edu.tr</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0266 717 01 17 / 4903</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0266 606 49 0</a:t>
            </a:r>
            <a:r>
              <a:rPr lang="tr-TR" sz="1600" b="1" dirty="0">
                <a:latin typeface="Arial" panose="020B0604020202020204" pitchFamily="34" charset="0"/>
                <a:cs typeface="Arial" panose="020B0604020202020204" pitchFamily="34" charset="0"/>
              </a:rPr>
              <a:t>3</a:t>
            </a:r>
          </a:p>
        </p:txBody>
      </p:sp>
      <p:sp>
        <p:nvSpPr>
          <p:cNvPr id="11" name="Unvan 1"/>
          <p:cNvSpPr txBox="1">
            <a:spLocks/>
          </p:cNvSpPr>
          <p:nvPr/>
        </p:nvSpPr>
        <p:spPr>
          <a:xfrm>
            <a:off x="6764844" y="5659822"/>
            <a:ext cx="3697806" cy="203042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i-FI" sz="1600" b="1" dirty="0">
                <a:latin typeface="Arial" panose="020B0604020202020204" pitchFamily="34" charset="0"/>
                <a:cs typeface="Arial" panose="020B0604020202020204" pitchFamily="34" charset="0"/>
              </a:rPr>
              <a:t>C</a:t>
            </a:r>
            <a:r>
              <a:rPr lang="tr-TR" sz="1600" b="1" dirty="0">
                <a:latin typeface="Arial" panose="020B0604020202020204" pitchFamily="34" charset="0"/>
                <a:cs typeface="Arial" panose="020B0604020202020204" pitchFamily="34" charset="0"/>
              </a:rPr>
              <a:t>i</a:t>
            </a:r>
            <a:r>
              <a:rPr lang="fi-FI" sz="1600" b="1" dirty="0">
                <a:latin typeface="Arial" panose="020B0604020202020204" pitchFamily="34" charset="0"/>
                <a:cs typeface="Arial" panose="020B0604020202020204" pitchFamily="34" charset="0"/>
              </a:rPr>
              <a:t>ha</a:t>
            </a:r>
            <a:r>
              <a:rPr lang="tr-TR" sz="1600" b="1" dirty="0">
                <a:latin typeface="Arial" panose="020B0604020202020204" pitchFamily="34" charset="0"/>
                <a:cs typeface="Arial" panose="020B0604020202020204" pitchFamily="34" charset="0"/>
              </a:rPr>
              <a:t>D</a:t>
            </a:r>
            <a:r>
              <a:rPr lang="fi-FI" sz="1600" b="1" dirty="0">
                <a:latin typeface="Arial" panose="020B0604020202020204" pitchFamily="34" charset="0"/>
                <a:cs typeface="Arial" panose="020B0604020202020204" pitchFamily="34" charset="0"/>
              </a:rPr>
              <a:t> AYDIN</a:t>
            </a:r>
            <a:br>
              <a:rPr lang="fi-FI" sz="1600" b="1" dirty="0">
                <a:latin typeface="Arial" panose="020B0604020202020204" pitchFamily="34" charset="0"/>
                <a:cs typeface="Arial" panose="020B0604020202020204" pitchFamily="34" charset="0"/>
              </a:rPr>
            </a:br>
            <a:r>
              <a:rPr lang="fi-FI" sz="1600" b="1" dirty="0">
                <a:latin typeface="Arial" panose="020B0604020202020204" pitchFamily="34" charset="0"/>
                <a:cs typeface="Arial" panose="020B0604020202020204" pitchFamily="34" charset="0"/>
              </a:rPr>
              <a:t>ver</a:t>
            </a:r>
            <a:r>
              <a:rPr lang="tr-TR" sz="1600" b="1" dirty="0">
                <a:latin typeface="Arial" panose="020B0604020202020204" pitchFamily="34" charset="0"/>
                <a:cs typeface="Arial" panose="020B0604020202020204" pitchFamily="34" charset="0"/>
              </a:rPr>
              <a:t>i</a:t>
            </a:r>
            <a:r>
              <a:rPr lang="fi-FI" sz="1600" b="1" dirty="0">
                <a:latin typeface="Arial" panose="020B0604020202020204" pitchFamily="34" charset="0"/>
                <a:cs typeface="Arial" panose="020B0604020202020204" pitchFamily="34" charset="0"/>
              </a:rPr>
              <a:t> hazırlama ve kont. İşl.</a:t>
            </a:r>
          </a:p>
          <a:p>
            <a:pPr algn="ctr">
              <a:lnSpc>
                <a:spcPct val="150000"/>
              </a:lnSpc>
            </a:pPr>
            <a:r>
              <a:rPr lang="fi-FI" sz="1600" b="1" dirty="0">
                <a:latin typeface="Arial" panose="020B0604020202020204" pitchFamily="34" charset="0"/>
                <a:cs typeface="Arial" panose="020B0604020202020204" pitchFamily="34" charset="0"/>
              </a:rPr>
              <a:t>c</a:t>
            </a:r>
            <a:r>
              <a:rPr lang="tr-TR" sz="1600" b="1" dirty="0">
                <a:latin typeface="Arial" panose="020B0604020202020204" pitchFamily="34" charset="0"/>
                <a:cs typeface="Arial" panose="020B0604020202020204" pitchFamily="34" charset="0"/>
              </a:rPr>
              <a:t>i</a:t>
            </a:r>
            <a:r>
              <a:rPr lang="fi-FI" sz="1600" b="1" dirty="0">
                <a:latin typeface="Arial" panose="020B0604020202020204" pitchFamily="34" charset="0"/>
                <a:cs typeface="Arial" panose="020B0604020202020204" pitchFamily="34" charset="0"/>
              </a:rPr>
              <a:t>hadaydin@band</a:t>
            </a:r>
            <a:r>
              <a:rPr lang="tr-TR" sz="1600" b="1" dirty="0">
                <a:latin typeface="Arial" panose="020B0604020202020204" pitchFamily="34" charset="0"/>
                <a:cs typeface="Arial" panose="020B0604020202020204" pitchFamily="34" charset="0"/>
              </a:rPr>
              <a:t>i</a:t>
            </a:r>
            <a:r>
              <a:rPr lang="fi-FI" sz="1600" b="1" dirty="0">
                <a:latin typeface="Arial" panose="020B0604020202020204" pitchFamily="34" charset="0"/>
                <a:cs typeface="Arial" panose="020B0604020202020204" pitchFamily="34" charset="0"/>
              </a:rPr>
              <a:t>rma.edu.tr</a:t>
            </a:r>
          </a:p>
          <a:p>
            <a:pPr algn="ctr">
              <a:lnSpc>
                <a:spcPct val="150000"/>
              </a:lnSpc>
            </a:pPr>
            <a:r>
              <a:rPr lang="fi-FI" sz="1600" b="1" dirty="0">
                <a:latin typeface="Arial" panose="020B0604020202020204" pitchFamily="34" charset="0"/>
                <a:cs typeface="Arial" panose="020B0604020202020204" pitchFamily="34" charset="0"/>
              </a:rPr>
              <a:t>0266 717 01 17 / 4904</a:t>
            </a:r>
          </a:p>
          <a:p>
            <a:pPr algn="ctr">
              <a:lnSpc>
                <a:spcPct val="150000"/>
              </a:lnSpc>
            </a:pPr>
            <a:r>
              <a:rPr lang="fi-FI" sz="1600" b="1" dirty="0">
                <a:latin typeface="Arial" panose="020B0604020202020204" pitchFamily="34" charset="0"/>
                <a:cs typeface="Arial" panose="020B0604020202020204" pitchFamily="34" charset="0"/>
              </a:rPr>
              <a:t>0266 606 49 04</a:t>
            </a:r>
          </a:p>
        </p:txBody>
      </p:sp>
      <p:sp>
        <p:nvSpPr>
          <p:cNvPr id="2" name="Dikdörtgen 1"/>
          <p:cNvSpPr/>
          <p:nvPr/>
        </p:nvSpPr>
        <p:spPr>
          <a:xfrm>
            <a:off x="4594166" y="2128793"/>
            <a:ext cx="3414717"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İDARİ PERSONELİMİZ</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277" y="3316147"/>
            <a:ext cx="1519890" cy="2021130"/>
          </a:xfrm>
          <a:prstGeom prst="rect">
            <a:avLst/>
          </a:prstGeom>
        </p:spPr>
      </p:pic>
      <p:pic>
        <p:nvPicPr>
          <p:cNvPr id="13" name="Picture 2" descr="CİHAD AYDIN">
            <a:extLst>
              <a:ext uri="{FF2B5EF4-FFF2-40B4-BE49-F238E27FC236}">
                <a16:creationId xmlns:a16="http://schemas.microsoft.com/office/drawing/2014/main" id="{0910943B-D736-489D-BCB8-5EAA0E0AF2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441" y="3316147"/>
            <a:ext cx="1594613" cy="202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230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43655" y="299270"/>
            <a:ext cx="10111619"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t>ENSTİTÜMÜZ BÜNYESİNDE FAALİYET YÜRÜTEN ANABİLİM DALLARI VE PROGRAMLARIMIZ</a:t>
            </a:r>
          </a:p>
        </p:txBody>
      </p:sp>
      <p:graphicFrame>
        <p:nvGraphicFramePr>
          <p:cNvPr id="4" name="Tablo 3"/>
          <p:cNvGraphicFramePr>
            <a:graphicFrameLocks noGrp="1"/>
          </p:cNvGraphicFramePr>
          <p:nvPr>
            <p:extLst>
              <p:ext uri="{D42A27DB-BD31-4B8C-83A1-F6EECF244321}">
                <p14:modId xmlns:p14="http://schemas.microsoft.com/office/powerpoint/2010/main" val="2426169575"/>
              </p:ext>
            </p:extLst>
          </p:nvPr>
        </p:nvGraphicFramePr>
        <p:xfrm>
          <a:off x="785347" y="3022008"/>
          <a:ext cx="11369867" cy="4208856"/>
        </p:xfrm>
        <a:graphic>
          <a:graphicData uri="http://schemas.openxmlformats.org/drawingml/2006/table">
            <a:tbl>
              <a:tblPr firstRow="1" bandRow="1">
                <a:tableStyleId>{5C22544A-7EE6-4342-B048-85BDC9FD1C3A}</a:tableStyleId>
              </a:tblPr>
              <a:tblGrid>
                <a:gridCol w="716510">
                  <a:extLst>
                    <a:ext uri="{9D8B030D-6E8A-4147-A177-3AD203B41FA5}">
                      <a16:colId xmlns:a16="http://schemas.microsoft.com/office/drawing/2014/main" val="239448238"/>
                    </a:ext>
                  </a:extLst>
                </a:gridCol>
                <a:gridCol w="3577775">
                  <a:extLst>
                    <a:ext uri="{9D8B030D-6E8A-4147-A177-3AD203B41FA5}">
                      <a16:colId xmlns:a16="http://schemas.microsoft.com/office/drawing/2014/main" val="2748111361"/>
                    </a:ext>
                  </a:extLst>
                </a:gridCol>
                <a:gridCol w="4283772">
                  <a:extLst>
                    <a:ext uri="{9D8B030D-6E8A-4147-A177-3AD203B41FA5}">
                      <a16:colId xmlns:a16="http://schemas.microsoft.com/office/drawing/2014/main" val="784187486"/>
                    </a:ext>
                  </a:extLst>
                </a:gridCol>
                <a:gridCol w="2791810">
                  <a:extLst>
                    <a:ext uri="{9D8B030D-6E8A-4147-A177-3AD203B41FA5}">
                      <a16:colId xmlns:a16="http://schemas.microsoft.com/office/drawing/2014/main" val="4102691680"/>
                    </a:ext>
                  </a:extLst>
                </a:gridCol>
              </a:tblGrid>
              <a:tr h="682889">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800" b="1" i="0" u="none" strike="noStrike" dirty="0">
                          <a:solidFill>
                            <a:schemeClr val="tx1"/>
                          </a:solidFill>
                          <a:effectLst/>
                          <a:latin typeface="Arial" panose="020B0604020202020204" pitchFamily="34" charset="0"/>
                          <a:cs typeface="Arial" panose="020B0604020202020204" pitchFamily="34" charset="0"/>
                        </a:rPr>
                        <a:t>SAĞLIK BİLİMLERİ ENSTİTÜSÜ ANABİLİM DALI VE PROGRAMLAR</a:t>
                      </a: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51993683"/>
                  </a:ext>
                </a:extLst>
              </a:tr>
              <a:tr h="709448">
                <a:tc>
                  <a:txBody>
                    <a:bodyPr/>
                    <a:lstStyle/>
                    <a:p>
                      <a:pPr algn="ctr"/>
                      <a:endParaRPr lang="tr-TR" dirty="0">
                        <a:latin typeface="Arial" panose="020B0604020202020204" pitchFamily="34" charset="0"/>
                        <a:cs typeface="Arial" panose="020B0604020202020204" pitchFamily="34" charset="0"/>
                      </a:endParaRPr>
                    </a:p>
                  </a:txBody>
                  <a:tcPr anchor="ctr"/>
                </a:tc>
                <a:tc>
                  <a:txBody>
                    <a:bodyPr/>
                    <a:lstStyle/>
                    <a:p>
                      <a:pPr algn="l"/>
                      <a:r>
                        <a:rPr lang="tr-TR" b="1" dirty="0">
                          <a:latin typeface="Arial" panose="020B0604020202020204" pitchFamily="34" charset="0"/>
                          <a:cs typeface="Arial" panose="020B0604020202020204" pitchFamily="34" charset="0"/>
                        </a:rPr>
                        <a:t>Anabilim</a:t>
                      </a:r>
                      <a:r>
                        <a:rPr lang="tr-TR" b="1" baseline="0" dirty="0">
                          <a:latin typeface="Arial" panose="020B0604020202020204" pitchFamily="34" charset="0"/>
                          <a:cs typeface="Arial" panose="020B0604020202020204" pitchFamily="34" charset="0"/>
                        </a:rPr>
                        <a:t> Dalı</a:t>
                      </a:r>
                      <a:endParaRPr lang="tr-TR" b="1" dirty="0">
                        <a:latin typeface="Arial" panose="020B0604020202020204" pitchFamily="34" charset="0"/>
                        <a:cs typeface="Arial" panose="020B0604020202020204" pitchFamily="34" charset="0"/>
                      </a:endParaRPr>
                    </a:p>
                  </a:txBody>
                  <a:tcPr anchor="ct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tr-TR" b="1" dirty="0">
                          <a:latin typeface="Arial" panose="020B0604020202020204" pitchFamily="34" charset="0"/>
                          <a:cs typeface="Arial" panose="020B0604020202020204" pitchFamily="34" charset="0"/>
                        </a:rPr>
                        <a:t>Tezli Yüksek Lisans Programı </a:t>
                      </a:r>
                    </a:p>
                  </a:txBody>
                  <a:tcPr anchor="ct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tr-TR" b="1" dirty="0">
                          <a:latin typeface="Arial" panose="020B0604020202020204" pitchFamily="34" charset="0"/>
                          <a:cs typeface="Arial" panose="020B0604020202020204" pitchFamily="34" charset="0"/>
                        </a:rPr>
                        <a:t>Doktora Programı </a:t>
                      </a:r>
                    </a:p>
                  </a:txBody>
                  <a:tcPr anchor="ctr"/>
                </a:tc>
                <a:extLst>
                  <a:ext uri="{0D108BD9-81ED-4DB2-BD59-A6C34878D82A}">
                    <a16:rowId xmlns:a16="http://schemas.microsoft.com/office/drawing/2014/main" val="2980789670"/>
                  </a:ext>
                </a:extLst>
              </a:tr>
              <a:tr h="721383">
                <a:tc>
                  <a:txBody>
                    <a:bodyPr/>
                    <a:lstStyle/>
                    <a:p>
                      <a:pPr algn="ctr"/>
                      <a:r>
                        <a:rPr lang="tr-TR" dirty="0">
                          <a:latin typeface="Arial" panose="020B0604020202020204" pitchFamily="34" charset="0"/>
                          <a:cs typeface="Arial" panose="020B0604020202020204" pitchFamily="34" charset="0"/>
                        </a:rPr>
                        <a:t>1</a:t>
                      </a:r>
                    </a:p>
                  </a:txBody>
                  <a:tcPr anchor="ctr">
                    <a:solidFill>
                      <a:schemeClr val="accent1">
                        <a:tint val="20000"/>
                      </a:schemeClr>
                    </a:solidFill>
                  </a:tcPr>
                </a:tc>
                <a:tc rowSpan="2">
                  <a:txBody>
                    <a:bodyPr/>
                    <a:lstStyle/>
                    <a:p>
                      <a:pPr algn="l"/>
                      <a:r>
                        <a:rPr lang="tr-TR" b="1" dirty="0">
                          <a:latin typeface="Arial" panose="020B0604020202020204" pitchFamily="34" charset="0"/>
                          <a:cs typeface="Arial" panose="020B0604020202020204" pitchFamily="34" charset="0"/>
                        </a:rPr>
                        <a:t>Hemşirelik</a:t>
                      </a:r>
                    </a:p>
                  </a:txBody>
                  <a:tcPr anchor="ctr">
                    <a:solidFill>
                      <a:schemeClr val="accent1">
                        <a:tint val="20000"/>
                      </a:schemeClr>
                    </a:solidFill>
                  </a:tcPr>
                </a:tc>
                <a:tc>
                  <a:txBody>
                    <a:bodyPr/>
                    <a:lstStyle/>
                    <a:p>
                      <a:pPr algn="ctr"/>
                      <a:r>
                        <a:rPr lang="tr-TR" dirty="0">
                          <a:latin typeface="Arial" panose="020B0604020202020204" pitchFamily="34" charset="0"/>
                          <a:cs typeface="Arial" panose="020B0604020202020204" pitchFamily="34" charset="0"/>
                        </a:rPr>
                        <a:t>Hemşirelikte Yönetim</a:t>
                      </a:r>
                    </a:p>
                  </a:txBody>
                  <a:tcPr anchor="ctr">
                    <a:solidFill>
                      <a:schemeClr val="accent1">
                        <a:tint val="2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latin typeface="Arial" panose="020B0604020202020204" pitchFamily="34" charset="0"/>
                          <a:cs typeface="Arial" panose="020B0604020202020204" pitchFamily="34" charset="0"/>
                        </a:rPr>
                        <a:t>Hemşirelikte Yönetim</a:t>
                      </a:r>
                    </a:p>
                  </a:txBody>
                  <a:tcPr anchor="ctr">
                    <a:solidFill>
                      <a:schemeClr val="accent1">
                        <a:tint val="20000"/>
                      </a:schemeClr>
                    </a:solidFill>
                  </a:tcPr>
                </a:tc>
                <a:extLst>
                  <a:ext uri="{0D108BD9-81ED-4DB2-BD59-A6C34878D82A}">
                    <a16:rowId xmlns:a16="http://schemas.microsoft.com/office/drawing/2014/main" val="2148719445"/>
                  </a:ext>
                </a:extLst>
              </a:tr>
              <a:tr h="667350">
                <a:tc>
                  <a:txBody>
                    <a:bodyPr/>
                    <a:lstStyle/>
                    <a:p>
                      <a:pPr algn="ctr"/>
                      <a:r>
                        <a:rPr lang="tr-TR" dirty="0">
                          <a:latin typeface="Arial" panose="020B0604020202020204" pitchFamily="34" charset="0"/>
                          <a:cs typeface="Arial" panose="020B0604020202020204" pitchFamily="34" charset="0"/>
                        </a:rPr>
                        <a:t>2</a:t>
                      </a:r>
                    </a:p>
                  </a:txBody>
                  <a:tcPr anchor="ctr">
                    <a:solidFill>
                      <a:schemeClr val="accent1">
                        <a:tint val="20000"/>
                      </a:schemeClr>
                    </a:solidFill>
                  </a:tcPr>
                </a:tc>
                <a:tc vMerge="1">
                  <a:txBody>
                    <a:bodyPr/>
                    <a:lstStyle/>
                    <a:p>
                      <a:endParaRPr lang="tr-TR"/>
                    </a:p>
                  </a:txBody>
                  <a:tcPr/>
                </a:tc>
                <a:tc>
                  <a:txBody>
                    <a:bodyPr/>
                    <a:lstStyle/>
                    <a:p>
                      <a:pPr algn="ctr"/>
                      <a:r>
                        <a:rPr lang="tr-TR" dirty="0">
                          <a:latin typeface="Arial" panose="020B0604020202020204" pitchFamily="34" charset="0"/>
                          <a:cs typeface="Arial" panose="020B0604020202020204" pitchFamily="34" charset="0"/>
                        </a:rPr>
                        <a:t>Ruh Sağlığı ve Psikiyatri Hemşireliği</a:t>
                      </a:r>
                    </a:p>
                  </a:txBody>
                  <a:tcPr anchor="ctr">
                    <a:solidFill>
                      <a:schemeClr val="accent1">
                        <a:tint val="20000"/>
                      </a:schemeClr>
                    </a:solidFill>
                  </a:tcPr>
                </a:tc>
                <a:tc>
                  <a:txBody>
                    <a:bodyPr/>
                    <a:lstStyle/>
                    <a:p>
                      <a:endParaRPr lang="tr-TR">
                        <a:latin typeface="Arial" panose="020B0604020202020204" pitchFamily="34" charset="0"/>
                        <a:cs typeface="Arial" panose="020B0604020202020204" pitchFamily="34" charset="0"/>
                      </a:endParaRPr>
                    </a:p>
                  </a:txBody>
                  <a:tcPr anchor="ctr">
                    <a:solidFill>
                      <a:schemeClr val="accent1">
                        <a:tint val="20000"/>
                      </a:schemeClr>
                    </a:solidFill>
                  </a:tcPr>
                </a:tc>
                <a:extLst>
                  <a:ext uri="{0D108BD9-81ED-4DB2-BD59-A6C34878D82A}">
                    <a16:rowId xmlns:a16="http://schemas.microsoft.com/office/drawing/2014/main" val="1362812048"/>
                  </a:ext>
                </a:extLst>
              </a:tr>
              <a:tr h="713893">
                <a:tc>
                  <a:txBody>
                    <a:bodyPr/>
                    <a:lstStyle/>
                    <a:p>
                      <a:pPr algn="ctr"/>
                      <a:r>
                        <a:rPr lang="tr-TR" dirty="0">
                          <a:latin typeface="Arial" panose="020B0604020202020204" pitchFamily="34" charset="0"/>
                          <a:cs typeface="Arial" panose="020B0604020202020204" pitchFamily="34" charset="0"/>
                        </a:rPr>
                        <a:t>3</a:t>
                      </a:r>
                    </a:p>
                  </a:txBody>
                  <a:tcPr anchor="ctr">
                    <a:solidFill>
                      <a:schemeClr val="accent1">
                        <a:tint val="20000"/>
                      </a:schemeClr>
                    </a:solidFill>
                  </a:tcPr>
                </a:tc>
                <a:tc>
                  <a:txBody>
                    <a:bodyPr/>
                    <a:lstStyle/>
                    <a:p>
                      <a:pPr algn="l"/>
                      <a:r>
                        <a:rPr lang="tr-TR" b="1" dirty="0">
                          <a:latin typeface="Arial" panose="020B0604020202020204" pitchFamily="34" charset="0"/>
                          <a:cs typeface="Arial" panose="020B0604020202020204" pitchFamily="34" charset="0"/>
                        </a:rPr>
                        <a:t>Sosyal Hizmet</a:t>
                      </a:r>
                    </a:p>
                  </a:txBody>
                  <a:tcPr anchor="ctr">
                    <a:solidFill>
                      <a:schemeClr val="accent1">
                        <a:tint val="20000"/>
                      </a:schemeClr>
                    </a:solidFill>
                  </a:tcPr>
                </a:tc>
                <a:tc>
                  <a:txBody>
                    <a:bodyPr/>
                    <a:lstStyle/>
                    <a:p>
                      <a:pPr algn="ctr"/>
                      <a:r>
                        <a:rPr lang="tr-TR" dirty="0">
                          <a:latin typeface="Arial" panose="020B0604020202020204" pitchFamily="34" charset="0"/>
                          <a:cs typeface="Arial" panose="020B0604020202020204" pitchFamily="34" charset="0"/>
                        </a:rPr>
                        <a:t>Sosyal Hizmet</a:t>
                      </a:r>
                    </a:p>
                  </a:txBody>
                  <a:tcPr anchor="ctr">
                    <a:solidFill>
                      <a:schemeClr val="accent1">
                        <a:tint val="20000"/>
                      </a:schemeClr>
                    </a:solidFill>
                  </a:tcPr>
                </a:tc>
                <a:tc>
                  <a:txBody>
                    <a:bodyPr/>
                    <a:lstStyle/>
                    <a:p>
                      <a:endParaRPr lang="tr-TR" dirty="0">
                        <a:latin typeface="Arial" panose="020B0604020202020204" pitchFamily="34" charset="0"/>
                        <a:cs typeface="Arial" panose="020B0604020202020204" pitchFamily="34" charset="0"/>
                      </a:endParaRPr>
                    </a:p>
                  </a:txBody>
                  <a:tcPr anchor="ctr">
                    <a:solidFill>
                      <a:schemeClr val="accent1">
                        <a:tint val="20000"/>
                      </a:schemeClr>
                    </a:solidFill>
                  </a:tcPr>
                </a:tc>
                <a:extLst>
                  <a:ext uri="{0D108BD9-81ED-4DB2-BD59-A6C34878D82A}">
                    <a16:rowId xmlns:a16="http://schemas.microsoft.com/office/drawing/2014/main" val="3702953171"/>
                  </a:ext>
                </a:extLst>
              </a:tr>
              <a:tr h="713893">
                <a:tc>
                  <a:txBody>
                    <a:bodyPr/>
                    <a:lstStyle/>
                    <a:p>
                      <a:pPr algn="ctr"/>
                      <a:r>
                        <a:rPr lang="tr-TR" dirty="0">
                          <a:latin typeface="Arial" panose="020B0604020202020204" pitchFamily="34" charset="0"/>
                          <a:cs typeface="Arial" panose="020B0604020202020204" pitchFamily="34" charset="0"/>
                        </a:rPr>
                        <a:t>4</a:t>
                      </a:r>
                    </a:p>
                  </a:txBody>
                  <a:tcPr anchor="ctr">
                    <a:solidFill>
                      <a:schemeClr val="accent1">
                        <a:tint val="20000"/>
                      </a:schemeClr>
                    </a:solidFill>
                  </a:tcPr>
                </a:tc>
                <a:tc>
                  <a:txBody>
                    <a:bodyPr/>
                    <a:lstStyle/>
                    <a:p>
                      <a:pPr algn="l"/>
                      <a:r>
                        <a:rPr lang="tr-TR" b="1" dirty="0">
                          <a:latin typeface="Arial" panose="020B0604020202020204" pitchFamily="34" charset="0"/>
                          <a:cs typeface="Arial" panose="020B0604020202020204" pitchFamily="34" charset="0"/>
                        </a:rPr>
                        <a:t>Sağlık Yönetimi</a:t>
                      </a:r>
                    </a:p>
                  </a:txBody>
                  <a:tcPr anchor="ctr">
                    <a:solidFill>
                      <a:schemeClr val="accent1">
                        <a:tint val="20000"/>
                      </a:schemeClr>
                    </a:solidFill>
                  </a:tcPr>
                </a:tc>
                <a:tc>
                  <a:txBody>
                    <a:bodyPr/>
                    <a:lstStyle/>
                    <a:p>
                      <a:pPr algn="ctr"/>
                      <a:r>
                        <a:rPr lang="tr-TR" dirty="0">
                          <a:latin typeface="Arial" panose="020B0604020202020204" pitchFamily="34" charset="0"/>
                          <a:cs typeface="Arial" panose="020B0604020202020204" pitchFamily="34" charset="0"/>
                        </a:rPr>
                        <a:t>Sağlık Yönetimi</a:t>
                      </a:r>
                    </a:p>
                  </a:txBody>
                  <a:tcPr anchor="ctr">
                    <a:solidFill>
                      <a:schemeClr val="accent1">
                        <a:tint val="20000"/>
                      </a:schemeClr>
                    </a:solidFill>
                  </a:tcPr>
                </a:tc>
                <a:tc>
                  <a:txBody>
                    <a:bodyPr/>
                    <a:lstStyle/>
                    <a:p>
                      <a:endParaRPr lang="tr-TR" dirty="0">
                        <a:latin typeface="Arial" panose="020B0604020202020204" pitchFamily="34" charset="0"/>
                        <a:cs typeface="Arial" panose="020B0604020202020204" pitchFamily="34" charset="0"/>
                      </a:endParaRPr>
                    </a:p>
                  </a:txBody>
                  <a:tcPr anchor="ctr">
                    <a:solidFill>
                      <a:schemeClr val="accent1">
                        <a:tint val="20000"/>
                      </a:schemeClr>
                    </a:solidFill>
                  </a:tcPr>
                </a:tc>
                <a:extLst>
                  <a:ext uri="{0D108BD9-81ED-4DB2-BD59-A6C34878D82A}">
                    <a16:rowId xmlns:a16="http://schemas.microsoft.com/office/drawing/2014/main" val="2245515674"/>
                  </a:ext>
                </a:extLst>
              </a:tr>
            </a:tbl>
          </a:graphicData>
        </a:graphic>
      </p:graphicFrame>
    </p:spTree>
    <p:extLst>
      <p:ext uri="{BB962C8B-B14F-4D97-AF65-F5344CB8AC3E}">
        <p14:creationId xmlns:p14="http://schemas.microsoft.com/office/powerpoint/2010/main" val="2914870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945532" y="302443"/>
            <a:ext cx="6452087"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Sağlık bilimleri Enstitüsü Öğrenci Sayıları</a:t>
            </a:r>
            <a:endParaRPr kumimoji="0" lang="tr-TR"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graphicFrame>
        <p:nvGraphicFramePr>
          <p:cNvPr id="4" name="İçerik Yer Tutucusu 6"/>
          <p:cNvGraphicFramePr>
            <a:graphicFrameLocks/>
          </p:cNvGraphicFramePr>
          <p:nvPr>
            <p:extLst>
              <p:ext uri="{D42A27DB-BD31-4B8C-83A1-F6EECF244321}">
                <p14:modId xmlns:p14="http://schemas.microsoft.com/office/powerpoint/2010/main" val="1572432928"/>
              </p:ext>
            </p:extLst>
          </p:nvPr>
        </p:nvGraphicFramePr>
        <p:xfrm>
          <a:off x="929520" y="2931408"/>
          <a:ext cx="11468099" cy="3608813"/>
        </p:xfrm>
        <a:graphic>
          <a:graphicData uri="http://schemas.openxmlformats.org/drawingml/2006/table">
            <a:tbl>
              <a:tblPr/>
              <a:tblGrid>
                <a:gridCol w="496522">
                  <a:extLst>
                    <a:ext uri="{9D8B030D-6E8A-4147-A177-3AD203B41FA5}">
                      <a16:colId xmlns:a16="http://schemas.microsoft.com/office/drawing/2014/main" val="1684957577"/>
                    </a:ext>
                  </a:extLst>
                </a:gridCol>
                <a:gridCol w="4752106">
                  <a:extLst>
                    <a:ext uri="{9D8B030D-6E8A-4147-A177-3AD203B41FA5}">
                      <a16:colId xmlns:a16="http://schemas.microsoft.com/office/drawing/2014/main" val="908855524"/>
                    </a:ext>
                  </a:extLst>
                </a:gridCol>
                <a:gridCol w="2831629">
                  <a:extLst>
                    <a:ext uri="{9D8B030D-6E8A-4147-A177-3AD203B41FA5}">
                      <a16:colId xmlns:a16="http://schemas.microsoft.com/office/drawing/2014/main" val="2003326724"/>
                    </a:ext>
                  </a:extLst>
                </a:gridCol>
                <a:gridCol w="3387842">
                  <a:extLst>
                    <a:ext uri="{9D8B030D-6E8A-4147-A177-3AD203B41FA5}">
                      <a16:colId xmlns:a16="http://schemas.microsoft.com/office/drawing/2014/main" val="1593786872"/>
                    </a:ext>
                  </a:extLst>
                </a:gridCol>
              </a:tblGrid>
              <a:tr h="673127">
                <a:tc gridSpan="3">
                  <a:txBody>
                    <a:bodyPr/>
                    <a:lstStyle/>
                    <a:p>
                      <a:pPr algn="ctr" fontAlgn="ctr"/>
                      <a:r>
                        <a:rPr lang="tr-TR" sz="2000" b="1" i="0" u="none" strike="noStrike" dirty="0">
                          <a:solidFill>
                            <a:srgbClr val="000000"/>
                          </a:solidFill>
                          <a:effectLst/>
                          <a:latin typeface="+mn-lt"/>
                          <a:cs typeface="Times New Roman" panose="02020603050405020304" pitchFamily="18" charset="0"/>
                        </a:rPr>
                        <a:t>Program</a:t>
                      </a:r>
                      <a:r>
                        <a:rPr lang="tr-TR" sz="2000" b="1" i="0" u="none" strike="noStrike" baseline="0" dirty="0">
                          <a:solidFill>
                            <a:srgbClr val="000000"/>
                          </a:solidFill>
                          <a:effectLst/>
                          <a:latin typeface="+mn-lt"/>
                          <a:cs typeface="Times New Roman" panose="02020603050405020304" pitchFamily="18" charset="0"/>
                        </a:rPr>
                        <a:t> Adı</a:t>
                      </a:r>
                      <a:endParaRPr lang="tr-TR" sz="2000" b="1" i="0" u="none" strike="noStrike" dirty="0">
                        <a:solidFill>
                          <a:srgbClr val="000000"/>
                        </a:solidFill>
                        <a:effectLst/>
                        <a:latin typeface="+mn-lt"/>
                        <a:cs typeface="Times New Roman" panose="02020603050405020304" pitchFamily="18" charset="0"/>
                      </a:endParaRP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tr-TR"/>
                    </a:p>
                  </a:txBody>
                  <a:tcPr/>
                </a:tc>
                <a:tc hMerge="1">
                  <a:txBody>
                    <a:bodyPr/>
                    <a:lstStyle/>
                    <a:p>
                      <a:pPr algn="ctr"/>
                      <a:endParaRPr lang="tr-TR" sz="1200" b="1" dirty="0">
                        <a:solidFill>
                          <a:schemeClr val="bg1"/>
                        </a:solidFill>
                        <a:latin typeface="Times New Roman" panose="02020603050405020304" pitchFamily="18" charset="0"/>
                        <a:cs typeface="Times New Roman" panose="02020603050405020304" pitchFamily="18" charset="0"/>
                      </a:endParaRP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i="0" u="none" strike="noStrike" dirty="0">
                          <a:solidFill>
                            <a:srgbClr val="000000"/>
                          </a:solidFill>
                          <a:effectLst/>
                          <a:latin typeface="+mn-lt"/>
                          <a:cs typeface="Times New Roman" panose="02020603050405020304" pitchFamily="18" charset="0"/>
                        </a:rPr>
                        <a:t>Öğrenci Sayısı</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6766821"/>
                  </a:ext>
                </a:extLst>
              </a:tr>
              <a:tr h="434898">
                <a:tc rowSpan="2">
                  <a:txBody>
                    <a:bodyPr/>
                    <a:lstStyle/>
                    <a:p>
                      <a:pPr algn="ctr" fontAlgn="ctr"/>
                      <a:r>
                        <a:rPr lang="tr-TR" sz="2000" b="1" i="0" u="none" strike="noStrike" dirty="0">
                          <a:solidFill>
                            <a:srgbClr val="000000"/>
                          </a:solidFill>
                          <a:effectLst/>
                          <a:latin typeface="+mn-lt"/>
                        </a:rPr>
                        <a:t>1</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2000" b="0" i="0" u="none" strike="noStrike" dirty="0">
                          <a:solidFill>
                            <a:srgbClr val="000000"/>
                          </a:solidFill>
                          <a:effectLst/>
                          <a:latin typeface="+mn-lt"/>
                          <a:cs typeface="Times New Roman" panose="02020603050405020304" pitchFamily="18" charset="0"/>
                        </a:rPr>
                        <a:t>Hemşirelikte</a:t>
                      </a:r>
                      <a:r>
                        <a:rPr lang="tr-TR" sz="2000" b="0" i="0" u="none" strike="noStrike" baseline="0" dirty="0">
                          <a:solidFill>
                            <a:srgbClr val="000000"/>
                          </a:solidFill>
                          <a:effectLst/>
                          <a:latin typeface="+mn-lt"/>
                          <a:cs typeface="Times New Roman" panose="02020603050405020304" pitchFamily="18" charset="0"/>
                        </a:rPr>
                        <a:t> Yönetim</a:t>
                      </a:r>
                      <a:endParaRPr lang="tr-TR" sz="2000" b="0" i="0" u="none" strike="noStrike" dirty="0">
                        <a:solidFill>
                          <a:srgbClr val="000000"/>
                        </a:solidFill>
                        <a:effectLst/>
                        <a:latin typeface="+mn-lt"/>
                        <a:cs typeface="Times New Roman" panose="02020603050405020304" pitchFamily="18" charset="0"/>
                      </a:endParaRP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Doktora</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8</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074778"/>
                  </a:ext>
                </a:extLst>
              </a:tr>
              <a:tr h="466400">
                <a:tc vMerge="1">
                  <a:txBody>
                    <a:bodyPr/>
                    <a:lstStyle/>
                    <a:p>
                      <a:endParaRPr lang="tr-TR"/>
                    </a:p>
                  </a:txBody>
                  <a:tcPr/>
                </a:tc>
                <a:tc vMerge="1">
                  <a:txBody>
                    <a:bodyPr/>
                    <a:lstStyle/>
                    <a:p>
                      <a:endParaRPr lang="tr-TR"/>
                    </a:p>
                  </a:txBody>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Tezli YL</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16</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882322"/>
                  </a:ext>
                </a:extLst>
              </a:tr>
              <a:tr h="492604">
                <a:tc>
                  <a:txBody>
                    <a:bodyPr/>
                    <a:lstStyle/>
                    <a:p>
                      <a:pPr algn="ctr" fontAlgn="ctr"/>
                      <a:r>
                        <a:rPr lang="tr-TR" sz="2000" b="1" i="0" u="none" strike="noStrike" dirty="0">
                          <a:solidFill>
                            <a:srgbClr val="000000"/>
                          </a:solidFill>
                          <a:effectLst/>
                          <a:latin typeface="+mn-lt"/>
                        </a:rPr>
                        <a:t>2</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tr-TR" sz="2000" dirty="0">
                          <a:solidFill>
                            <a:schemeClr val="tx1"/>
                          </a:solidFill>
                          <a:latin typeface="+mn-lt"/>
                          <a:cs typeface="Times New Roman" panose="02020603050405020304" pitchFamily="18" charset="0"/>
                        </a:rPr>
                        <a:t>Ruh Sağlığı ve Psikiyatri Hemşireliği</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Tezli YL</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26</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51405"/>
                  </a:ext>
                </a:extLst>
              </a:tr>
              <a:tr h="548361">
                <a:tc>
                  <a:txBody>
                    <a:bodyPr/>
                    <a:lstStyle/>
                    <a:p>
                      <a:pPr algn="ctr" fontAlgn="ctr"/>
                      <a:r>
                        <a:rPr lang="tr-TR" sz="2000" b="1" i="0" u="none" strike="noStrike" dirty="0">
                          <a:solidFill>
                            <a:srgbClr val="000000"/>
                          </a:solidFill>
                          <a:effectLst/>
                          <a:latin typeface="+mn-lt"/>
                        </a:rPr>
                        <a:t>3</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2000" b="0" i="0" u="none" strike="noStrike" dirty="0">
                          <a:solidFill>
                            <a:srgbClr val="000000"/>
                          </a:solidFill>
                          <a:effectLst/>
                          <a:latin typeface="+mn-lt"/>
                          <a:cs typeface="Times New Roman" panose="02020603050405020304" pitchFamily="18" charset="0"/>
                        </a:rPr>
                        <a:t>Sosyal Hizmet</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Tezli YL</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49</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437076"/>
                  </a:ext>
                </a:extLst>
              </a:tr>
              <a:tr h="548361">
                <a:tc>
                  <a:txBody>
                    <a:bodyPr/>
                    <a:lstStyle/>
                    <a:p>
                      <a:pPr algn="ctr" fontAlgn="ctr"/>
                      <a:r>
                        <a:rPr lang="tr-TR" sz="2000" b="1" i="0" u="none" strike="noStrike" dirty="0">
                          <a:solidFill>
                            <a:srgbClr val="000000"/>
                          </a:solidFill>
                          <a:effectLst/>
                          <a:latin typeface="+mn-lt"/>
                        </a:rPr>
                        <a:t>4</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2000" b="0" i="0" u="none" strike="noStrike" dirty="0">
                          <a:solidFill>
                            <a:srgbClr val="000000"/>
                          </a:solidFill>
                          <a:effectLst/>
                          <a:latin typeface="+mn-lt"/>
                          <a:cs typeface="Times New Roman" panose="02020603050405020304" pitchFamily="18" charset="0"/>
                        </a:rPr>
                        <a:t>Sağlık Yönetimi</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Tezli YL</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r-TR" sz="2000" b="0" i="0" u="none" strike="noStrike" dirty="0">
                          <a:solidFill>
                            <a:srgbClr val="000000"/>
                          </a:solidFill>
                          <a:effectLst/>
                          <a:latin typeface="+mn-lt"/>
                          <a:cs typeface="Times New Roman" panose="02020603050405020304" pitchFamily="18" charset="0"/>
                        </a:rPr>
                        <a:t>13</a:t>
                      </a:r>
                    </a:p>
                  </a:txBody>
                  <a:tcPr marL="3715" marR="3715" marT="3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492698"/>
                  </a:ext>
                </a:extLst>
              </a:tr>
              <a:tr h="445062">
                <a:tc>
                  <a:txBody>
                    <a:bodyPr/>
                    <a:lstStyle/>
                    <a:p>
                      <a:pPr algn="l" fontAlgn="ctr"/>
                      <a:r>
                        <a:rPr lang="tr-TR" sz="2000" b="0" i="0" u="none" strike="noStrike" dirty="0">
                          <a:solidFill>
                            <a:srgbClr val="000000"/>
                          </a:solidFill>
                          <a:effectLst/>
                          <a:latin typeface="+mn-lt"/>
                        </a:rPr>
                        <a:t>          </a:t>
                      </a:r>
                    </a:p>
                  </a:txBody>
                  <a:tcPr marL="3715" marR="3715" marT="3715"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tr-TR" sz="2000" b="0" i="1" u="none" strike="noStrike" dirty="0">
                          <a:solidFill>
                            <a:srgbClr val="000000"/>
                          </a:solidFill>
                          <a:effectLst/>
                          <a:latin typeface="+mn-lt"/>
                          <a:cs typeface="Times New Roman" panose="02020603050405020304" pitchFamily="18" charset="0"/>
                        </a:rPr>
                        <a:t>                                                                                  </a:t>
                      </a:r>
                      <a:r>
                        <a:rPr lang="tr-TR" sz="2000" b="1" i="1" u="none" strike="noStrike" dirty="0">
                          <a:solidFill>
                            <a:srgbClr val="000000"/>
                          </a:solidFill>
                          <a:effectLst/>
                          <a:latin typeface="+mn-lt"/>
                          <a:cs typeface="Times New Roman" panose="02020603050405020304" pitchFamily="18" charset="0"/>
                        </a:rPr>
                        <a:t>Toplam</a:t>
                      </a:r>
                    </a:p>
                  </a:txBody>
                  <a:tcPr marL="3715" marR="3715" marT="3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ctr" fontAlgn="b"/>
                      <a:r>
                        <a:rPr lang="tr-TR" sz="2000" b="0" i="0" u="none" strike="noStrike" dirty="0">
                          <a:solidFill>
                            <a:srgbClr val="000000"/>
                          </a:solidFill>
                          <a:effectLst/>
                          <a:latin typeface="+mn-lt"/>
                          <a:cs typeface="Times New Roman" panose="02020603050405020304" pitchFamily="18" charset="0"/>
                        </a:rPr>
                        <a:t>112</a:t>
                      </a:r>
                    </a:p>
                  </a:txBody>
                  <a:tcPr marL="3715" marR="3715" marT="3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971243"/>
                  </a:ext>
                </a:extLst>
              </a:tr>
            </a:tbl>
          </a:graphicData>
        </a:graphic>
      </p:graphicFrame>
    </p:spTree>
    <p:extLst>
      <p:ext uri="{BB962C8B-B14F-4D97-AF65-F5344CB8AC3E}">
        <p14:creationId xmlns:p14="http://schemas.microsoft.com/office/powerpoint/2010/main" val="12834616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4556234" y="302443"/>
            <a:ext cx="7841385"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2020-2021 Bahar Yarıyılı Eğitim Modeli</a:t>
            </a:r>
          </a:p>
        </p:txBody>
      </p:sp>
      <p:pic>
        <p:nvPicPr>
          <p:cNvPr id="5" name="Picture 2" descr="https://www.bandirma.edu.tr/Content/Web/Yuklemeler/DosyaYoneticisi/199/duyuru.jpg">
            <a:extLst>
              <a:ext uri="{FF2B5EF4-FFF2-40B4-BE49-F238E27FC236}">
                <a16:creationId xmlns:a16="http://schemas.microsoft.com/office/drawing/2014/main" id="{0BB19364-122D-45C7-9868-A9E7CF405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303" y="1683026"/>
            <a:ext cx="7537621" cy="744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37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4556234" y="302443"/>
            <a:ext cx="7841385"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2020-2021 Bahar Yarıyılı Eğitim Modeli</a:t>
            </a:r>
          </a:p>
        </p:txBody>
      </p:sp>
      <p:sp>
        <p:nvSpPr>
          <p:cNvPr id="2" name="Dikdörtgen 1"/>
          <p:cNvSpPr/>
          <p:nvPr/>
        </p:nvSpPr>
        <p:spPr>
          <a:xfrm>
            <a:off x="1402915" y="2591900"/>
            <a:ext cx="10484285" cy="3570208"/>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Lisansüstü programlardaki tüm ders, uygulama ve sınav faaliyetleri Uzaktan Eğitim Uygulama ve Araştırma Merkezi (BANU-UZEM) alt yapısı kullanılarak </a:t>
            </a:r>
            <a:r>
              <a:rPr lang="tr-TR" sz="2000" dirty="0" err="1">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çevirimiçi</a:t>
            </a:r>
            <a:r>
              <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gerçekleştirilecektir.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2270236" y="4377004"/>
            <a:ext cx="9175530" cy="4483217"/>
          </a:xfrm>
          <a:prstGeom prst="rect">
            <a:avLst/>
          </a:prstGeom>
        </p:spPr>
      </p:pic>
    </p:spTree>
    <p:extLst>
      <p:ext uri="{BB962C8B-B14F-4D97-AF65-F5344CB8AC3E}">
        <p14:creationId xmlns:p14="http://schemas.microsoft.com/office/powerpoint/2010/main" val="127455622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TotalTime>
  <Words>1590</Words>
  <Application>Microsoft Office PowerPoint</Application>
  <PresentationFormat>Özel</PresentationFormat>
  <Paragraphs>244</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Helvetica Light</vt:lpstr>
      <vt:lpstr>Helvetica Neue</vt:lpstr>
      <vt:lpstr>Monotype Corsiva</vt:lpstr>
      <vt:lpstr>Times New Roman</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Bandirma</dc:creator>
  <cp:lastModifiedBy>NEJLET KILIÇ</cp:lastModifiedBy>
  <cp:revision>37</cp:revision>
  <dcterms:modified xsi:type="dcterms:W3CDTF">2021-02-26T13:08:56Z</dcterms:modified>
</cp:coreProperties>
</file>